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slide" Target="slides/slide42.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e8d2c4527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e8d2c452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92c19e39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92c19e39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92c19e39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92c19e39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92c19e39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92c19e39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92c19e3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92c19e3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92c19e39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92c19e39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492c19e39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492c19e39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92c19e39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492c19e39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492c19e39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492c19e39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92c19e39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492c19e39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92c19e39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492c19e39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772ef8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772ef8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92c19e39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92c19e39f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492c19e39f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492c19e39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492c19e39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492c19e39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492c19e39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492c19e39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492c19e39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492c19e39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492c19e39f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492c19e39f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492c19e39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492c19e39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492c19e39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492c19e39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492c19e39f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492c19e39f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443e09400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443e09400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92c19e3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92c19e3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443e09400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443e09400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492c19e39f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492c19e39f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492c19e39f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492c19e39f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492c19e39f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492c19e39f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492c19e39f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492c19e39f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492c19e39f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492c19e39f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492c19e39f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492c19e39f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492c19e39f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492c19e39f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492c19e39f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492c19e39f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492c19e39f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492c19e39f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92c19e39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92c19e39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492c19e39f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492c19e39f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492c19e39f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492c19e39f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492c19e39f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492c19e39f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92c19e39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92c19e39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92c19e3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92c19e3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92c19e3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92c19e3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92c19e3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92c19e3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595959"/>
                </a:solidFill>
              </a:rPr>
              <a:t>B trees: balanced tree,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92c19e39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92c19e39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2" name="Google Shape;52;p13"/>
          <p:cNvSpPr txBox="1"/>
          <p:nvPr>
            <p:ph idx="1" type="body"/>
          </p:nvPr>
        </p:nvSpPr>
        <p:spPr>
          <a:xfrm>
            <a:off x="638467" y="946251"/>
            <a:ext cx="7681716" cy="16865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2500"/>
              <a:buNone/>
              <a:defRPr b="0" i="0" sz="2000">
                <a:solidFill>
                  <a:schemeClr val="dk1"/>
                </a:solidFill>
                <a:latin typeface="Arial"/>
                <a:ea typeface="Arial"/>
                <a:cs typeface="Arial"/>
                <a:sym typeface="Arial"/>
              </a:defRPr>
            </a:lvl1pPr>
            <a:lvl2pPr indent="-228600" lvl="1" marL="914400" algn="l">
              <a:spcBef>
                <a:spcPts val="1200"/>
              </a:spcBef>
              <a:spcAft>
                <a:spcPts val="0"/>
              </a:spcAft>
              <a:buSzPts val="2500"/>
              <a:buNone/>
              <a:defRPr sz="2500"/>
            </a:lvl2pPr>
            <a:lvl3pPr indent="-228600" lvl="2" marL="1371600" algn="l">
              <a:spcBef>
                <a:spcPts val="1200"/>
              </a:spcBef>
              <a:spcAft>
                <a:spcPts val="0"/>
              </a:spcAft>
              <a:buSzPts val="2500"/>
              <a:buNone/>
              <a:defRPr sz="2500"/>
            </a:lvl3pPr>
            <a:lvl4pPr indent="-228600" lvl="3" marL="1828800" algn="l">
              <a:spcBef>
                <a:spcPts val="1200"/>
              </a:spcBef>
              <a:spcAft>
                <a:spcPts val="0"/>
              </a:spcAft>
              <a:buSzPts val="2500"/>
              <a:buNone/>
              <a:defRPr sz="2500"/>
            </a:lvl4pPr>
            <a:lvl5pPr indent="-228600" lvl="4" marL="2286000" algn="l">
              <a:spcBef>
                <a:spcPts val="1200"/>
              </a:spcBef>
              <a:spcAft>
                <a:spcPts val="0"/>
              </a:spcAft>
              <a:buSzPts val="2500"/>
              <a:buNone/>
              <a:defRPr sz="2500"/>
            </a:lvl5pPr>
            <a:lvl6pPr indent="-228600" lvl="5" marL="2743200" algn="l">
              <a:spcBef>
                <a:spcPts val="1200"/>
              </a:spcBef>
              <a:spcAft>
                <a:spcPts val="0"/>
              </a:spcAft>
              <a:buSzPts val="2500"/>
              <a:buNone/>
              <a:defRPr sz="2500"/>
            </a:lvl6pPr>
            <a:lvl7pPr indent="-228600" lvl="6" marL="3200400" algn="l">
              <a:spcBef>
                <a:spcPts val="1200"/>
              </a:spcBef>
              <a:spcAft>
                <a:spcPts val="0"/>
              </a:spcAft>
              <a:buSzPts val="2500"/>
              <a:buNone/>
              <a:defRPr sz="2500"/>
            </a:lvl7pPr>
            <a:lvl8pPr indent="-228600" lvl="7" marL="3657600" algn="l">
              <a:spcBef>
                <a:spcPts val="1200"/>
              </a:spcBef>
              <a:spcAft>
                <a:spcPts val="0"/>
              </a:spcAft>
              <a:buSzPts val="2500"/>
              <a:buNone/>
              <a:defRPr sz="2500"/>
            </a:lvl8pPr>
            <a:lvl9pPr indent="-228600" lvl="8" marL="4114800" algn="l">
              <a:spcBef>
                <a:spcPts val="1200"/>
              </a:spcBef>
              <a:spcAft>
                <a:spcPts val="1200"/>
              </a:spcAft>
              <a:buSzPts val="2500"/>
              <a:buNone/>
              <a:defRPr sz="2500"/>
            </a:lvl9pPr>
          </a:lstStyle>
          <a:p/>
        </p:txBody>
      </p:sp>
      <p:sp>
        <p:nvSpPr>
          <p:cNvPr id="53" name="Google Shape;53;p13"/>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4" name="Google Shape;54;p13"/>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5" name="Google Shape;55;p13"/>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txBox="1"/>
          <p:nvPr>
            <p:ph type="ctrTitle"/>
          </p:nvPr>
        </p:nvSpPr>
        <p:spPr>
          <a:xfrm>
            <a:off x="189025" y="107792"/>
            <a:ext cx="527228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8" name="Google Shape;58;p14"/>
          <p:cNvSpPr txBox="1"/>
          <p:nvPr>
            <p:ph idx="1" type="subTitle"/>
          </p:nvPr>
        </p:nvSpPr>
        <p:spPr>
          <a:xfrm>
            <a:off x="1371600" y="2880360"/>
            <a:ext cx="6400800" cy="12858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000">
                <a:solidFill>
                  <a:schemeClr val="dk1"/>
                </a:solidFill>
                <a:latin typeface="Arial"/>
                <a:ea typeface="Arial"/>
                <a:cs typeface="Arial"/>
                <a:sym typeface="Arial"/>
              </a:defRPr>
            </a:lvl1pPr>
            <a:lvl2pPr lvl="1" algn="l">
              <a:spcBef>
                <a:spcPts val="1200"/>
              </a:spcBef>
              <a:spcAft>
                <a:spcPts val="0"/>
              </a:spcAft>
              <a:buSzPts val="2500"/>
              <a:buNone/>
              <a:defRPr sz="2500"/>
            </a:lvl2pPr>
            <a:lvl3pPr lvl="2" algn="l">
              <a:spcBef>
                <a:spcPts val="1200"/>
              </a:spcBef>
              <a:spcAft>
                <a:spcPts val="0"/>
              </a:spcAft>
              <a:buSzPts val="2500"/>
              <a:buNone/>
              <a:defRPr sz="2500"/>
            </a:lvl3pPr>
            <a:lvl4pPr lvl="3" algn="l">
              <a:spcBef>
                <a:spcPts val="1200"/>
              </a:spcBef>
              <a:spcAft>
                <a:spcPts val="0"/>
              </a:spcAft>
              <a:buSzPts val="2500"/>
              <a:buNone/>
              <a:defRPr sz="2500"/>
            </a:lvl4pPr>
            <a:lvl5pPr lvl="4" algn="l">
              <a:spcBef>
                <a:spcPts val="1200"/>
              </a:spcBef>
              <a:spcAft>
                <a:spcPts val="0"/>
              </a:spcAft>
              <a:buSzPts val="2500"/>
              <a:buNone/>
              <a:defRPr sz="2500"/>
            </a:lvl5pPr>
            <a:lvl6pPr lvl="5" algn="l">
              <a:spcBef>
                <a:spcPts val="1200"/>
              </a:spcBef>
              <a:spcAft>
                <a:spcPts val="0"/>
              </a:spcAft>
              <a:buSzPts val="2500"/>
              <a:buNone/>
              <a:defRPr sz="2500"/>
            </a:lvl6pPr>
            <a:lvl7pPr lvl="6" algn="l">
              <a:spcBef>
                <a:spcPts val="1200"/>
              </a:spcBef>
              <a:spcAft>
                <a:spcPts val="0"/>
              </a:spcAft>
              <a:buSzPts val="2500"/>
              <a:buNone/>
              <a:defRPr sz="2500"/>
            </a:lvl7pPr>
            <a:lvl8pPr lvl="7" algn="l">
              <a:spcBef>
                <a:spcPts val="1200"/>
              </a:spcBef>
              <a:spcAft>
                <a:spcPts val="0"/>
              </a:spcAft>
              <a:buSzPts val="2500"/>
              <a:buNone/>
              <a:defRPr sz="2500"/>
            </a:lvl8pPr>
            <a:lvl9pPr lvl="8" algn="l">
              <a:spcBef>
                <a:spcPts val="1200"/>
              </a:spcBef>
              <a:spcAft>
                <a:spcPts val="1200"/>
              </a:spcAft>
              <a:buSzPts val="2500"/>
              <a:buNone/>
              <a:defRPr sz="2500"/>
            </a:lvl9pPr>
          </a:lstStyle>
          <a:p/>
        </p:txBody>
      </p:sp>
      <p:sp>
        <p:nvSpPr>
          <p:cNvPr id="59" name="Google Shape;59;p14"/>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0" name="Google Shape;60;p14"/>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1" name="Google Shape;61;p14"/>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 name="Shape 62"/>
        <p:cNvGrpSpPr/>
        <p:nvPr/>
      </p:nvGrpSpPr>
      <p:grpSpPr>
        <a:xfrm>
          <a:off x="0" y="0"/>
          <a:ext cx="0" cy="0"/>
          <a:chOff x="0" y="0"/>
          <a:chExt cx="0" cy="0"/>
        </a:xfrm>
      </p:grpSpPr>
      <p:sp>
        <p:nvSpPr>
          <p:cNvPr id="63" name="Google Shape;63;p15"/>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4" name="Google Shape;64;p15"/>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5" name="Google Shape;65;p15"/>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6" name="Google Shape;66;p15"/>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7" name="Shape 67"/>
        <p:cNvGrpSpPr/>
        <p:nvPr/>
      </p:nvGrpSpPr>
      <p:grpSpPr>
        <a:xfrm>
          <a:off x="0" y="0"/>
          <a:ext cx="0" cy="0"/>
          <a:chOff x="0" y="0"/>
          <a:chExt cx="0" cy="0"/>
        </a:xfrm>
      </p:grpSpPr>
      <p:sp>
        <p:nvSpPr>
          <p:cNvPr id="68" name="Google Shape;68;p16"/>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9" name="Google Shape;69;p16"/>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70" name="Google Shape;70;p16"/>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D5C91"/>
              </a:buClr>
              <a:buSzPts val="5200"/>
              <a:buNone/>
              <a:defRPr sz="5200">
                <a:solidFill>
                  <a:srgbClr val="0D5C9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 Footer" type="secHead">
  <p:cSld name="SECTION_HEADER">
    <p:spTree>
      <p:nvGrpSpPr>
        <p:cNvPr id="81" name="Shape 81"/>
        <p:cNvGrpSpPr/>
        <p:nvPr/>
      </p:nvGrpSpPr>
      <p:grpSpPr>
        <a:xfrm>
          <a:off x="0" y="0"/>
          <a:ext cx="0" cy="0"/>
          <a:chOff x="0" y="0"/>
          <a:chExt cx="0" cy="0"/>
        </a:xfrm>
      </p:grpSpPr>
      <p:sp>
        <p:nvSpPr>
          <p:cNvPr id="82" name="Google Shape;82;p19"/>
          <p:cNvSpPr/>
          <p:nvPr/>
        </p:nvSpPr>
        <p:spPr>
          <a:xfrm>
            <a:off x="25" y="0"/>
            <a:ext cx="9144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1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eal">
  <p:cSld name="SECTION_HEADER_2">
    <p:spTree>
      <p:nvGrpSpPr>
        <p:cNvPr id="85" name="Shape 85"/>
        <p:cNvGrpSpPr/>
        <p:nvPr/>
      </p:nvGrpSpPr>
      <p:grpSpPr>
        <a:xfrm>
          <a:off x="0" y="0"/>
          <a:ext cx="0" cy="0"/>
          <a:chOff x="0" y="0"/>
          <a:chExt cx="0" cy="0"/>
        </a:xfrm>
      </p:grpSpPr>
      <p:sp>
        <p:nvSpPr>
          <p:cNvPr id="86" name="Google Shape;86;p20"/>
          <p:cNvSpPr/>
          <p:nvPr/>
        </p:nvSpPr>
        <p:spPr>
          <a:xfrm>
            <a:off x="25" y="0"/>
            <a:ext cx="9144000" cy="51435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2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20"/>
          <p:cNvPicPr preferRelativeResize="0"/>
          <p:nvPr/>
        </p:nvPicPr>
        <p:blipFill rotWithShape="1">
          <a:blip r:embed="rId2">
            <a:alphaModFix/>
          </a:blip>
          <a:srcRect b="0" l="0" r="0" t="0"/>
          <a:stretch/>
        </p:blipFill>
        <p:spPr>
          <a:xfrm>
            <a:off x="367050" y="4800599"/>
            <a:ext cx="1318911" cy="342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_1_1">
    <p:spTree>
      <p:nvGrpSpPr>
        <p:cNvPr id="90" name="Shape 90"/>
        <p:cNvGrpSpPr/>
        <p:nvPr/>
      </p:nvGrpSpPr>
      <p:grpSpPr>
        <a:xfrm>
          <a:off x="0" y="0"/>
          <a:ext cx="0" cy="0"/>
          <a:chOff x="0" y="0"/>
          <a:chExt cx="0" cy="0"/>
        </a:xfrm>
      </p:grpSpPr>
      <p:sp>
        <p:nvSpPr>
          <p:cNvPr id="91" name="Google Shape;91;p21"/>
          <p:cNvSpPr/>
          <p:nvPr/>
        </p:nvSpPr>
        <p:spPr>
          <a:xfrm>
            <a:off x="25" y="0"/>
            <a:ext cx="91440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 name="Google Shape;93;p2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1"/>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UC Blue">
  <p:cSld name="SECTION_HEADER_2_1_1_1">
    <p:spTree>
      <p:nvGrpSpPr>
        <p:cNvPr id="95" name="Shape 95"/>
        <p:cNvGrpSpPr/>
        <p:nvPr/>
      </p:nvGrpSpPr>
      <p:grpSpPr>
        <a:xfrm>
          <a:off x="0" y="0"/>
          <a:ext cx="0" cy="0"/>
          <a:chOff x="0" y="0"/>
          <a:chExt cx="0" cy="0"/>
        </a:xfrm>
      </p:grpSpPr>
      <p:sp>
        <p:nvSpPr>
          <p:cNvPr id="96" name="Google Shape;96;p22"/>
          <p:cNvSpPr/>
          <p:nvPr/>
        </p:nvSpPr>
        <p:spPr>
          <a:xfrm>
            <a:off x="25" y="0"/>
            <a:ext cx="9144000" cy="51435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 name="Google Shape;98;p2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22"/>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0" name="Shape 100"/>
        <p:cNvGrpSpPr/>
        <p:nvPr/>
      </p:nvGrpSpPr>
      <p:grpSpPr>
        <a:xfrm>
          <a:off x="0" y="0"/>
          <a:ext cx="0" cy="0"/>
          <a:chOff x="0" y="0"/>
          <a:chExt cx="0" cy="0"/>
        </a:xfrm>
      </p:grpSpPr>
      <p:sp>
        <p:nvSpPr>
          <p:cNvPr id="101" name="Google Shape;101;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2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 name="Google Shape;106;p2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07" name="Shape 107"/>
        <p:cNvGrpSpPr/>
        <p:nvPr/>
      </p:nvGrpSpPr>
      <p:grpSpPr>
        <a:xfrm>
          <a:off x="0" y="0"/>
          <a:ext cx="0" cy="0"/>
          <a:chOff x="0" y="0"/>
          <a:chExt cx="0" cy="0"/>
        </a:xfrm>
      </p:grpSpPr>
      <p:sp>
        <p:nvSpPr>
          <p:cNvPr id="108" name="Google Shape;108;p25"/>
          <p:cNvSpPr/>
          <p:nvPr/>
        </p:nvSpPr>
        <p:spPr>
          <a:xfrm>
            <a:off x="25" y="0"/>
            <a:ext cx="9144000" cy="1143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2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5" name="Google Shape;115;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 name="Google Shape;116;p2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7" name="Shape 117"/>
        <p:cNvGrpSpPr/>
        <p:nvPr/>
      </p:nvGrpSpPr>
      <p:grpSpPr>
        <a:xfrm>
          <a:off x="0" y="0"/>
          <a:ext cx="0" cy="0"/>
          <a:chOff x="0" y="0"/>
          <a:chExt cx="0" cy="0"/>
        </a:xfrm>
      </p:grpSpPr>
      <p:sp>
        <p:nvSpPr>
          <p:cNvPr id="118" name="Google Shape;118;p27"/>
          <p:cNvSpPr/>
          <p:nvPr/>
        </p:nvSpPr>
        <p:spPr>
          <a:xfrm>
            <a:off x="25" y="0"/>
            <a:ext cx="9144000" cy="11430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2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2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29"/>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 name="Google Shape;129;p2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Circle Text">
  <p:cSld name="ONE_COLUMN_TEXT_2_3_1">
    <p:spTree>
      <p:nvGrpSpPr>
        <p:cNvPr id="130" name="Shape 130"/>
        <p:cNvGrpSpPr/>
        <p:nvPr/>
      </p:nvGrpSpPr>
      <p:grpSpPr>
        <a:xfrm>
          <a:off x="0" y="0"/>
          <a:ext cx="0" cy="0"/>
          <a:chOff x="0" y="0"/>
          <a:chExt cx="0" cy="0"/>
        </a:xfrm>
      </p:grpSpPr>
      <p:sp>
        <p:nvSpPr>
          <p:cNvPr id="131" name="Google Shape;131;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 name="Google Shape;132;p30"/>
          <p:cNvSpPr txBox="1"/>
          <p:nvPr>
            <p:ph idx="1" type="body"/>
          </p:nvPr>
        </p:nvSpPr>
        <p:spPr>
          <a:xfrm>
            <a:off x="311700" y="1389600"/>
            <a:ext cx="3979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3" name="Google Shape;133;p3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0"/>
          <p:cNvSpPr/>
          <p:nvPr/>
        </p:nvSpPr>
        <p:spPr>
          <a:xfrm>
            <a:off x="4572000" y="342900"/>
            <a:ext cx="4169700" cy="4165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0"/>
          <p:cNvSpPr txBox="1"/>
          <p:nvPr>
            <p:ph hasCustomPrompt="1" idx="2" type="title"/>
          </p:nvPr>
        </p:nvSpPr>
        <p:spPr>
          <a:xfrm>
            <a:off x="4680950" y="1417300"/>
            <a:ext cx="41094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S">
  <p:cSld name="ONE_COLUMN_TEXT_2_3_1_1">
    <p:spTree>
      <p:nvGrpSpPr>
        <p:cNvPr id="136" name="Shape 136"/>
        <p:cNvGrpSpPr/>
        <p:nvPr/>
      </p:nvGrpSpPr>
      <p:grpSpPr>
        <a:xfrm>
          <a:off x="0" y="0"/>
          <a:ext cx="0" cy="0"/>
          <a:chOff x="0" y="0"/>
          <a:chExt cx="0" cy="0"/>
        </a:xfrm>
      </p:grpSpPr>
      <p:sp>
        <p:nvSpPr>
          <p:cNvPr id="137" name="Google Shape;137;p31"/>
          <p:cNvSpPr txBox="1"/>
          <p:nvPr>
            <p:ph type="title"/>
          </p:nvPr>
        </p:nvSpPr>
        <p:spPr>
          <a:xfrm>
            <a:off x="311700" y="555600"/>
            <a:ext cx="84252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Google Shape;138;p3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1"/>
          <p:cNvSpPr/>
          <p:nvPr/>
        </p:nvSpPr>
        <p:spPr>
          <a:xfrm>
            <a:off x="6107020" y="1475750"/>
            <a:ext cx="2629800" cy="2627100"/>
          </a:xfrm>
          <a:prstGeom prst="ellipse">
            <a:avLst/>
          </a:prstGeom>
          <a:solidFill>
            <a:srgbClr val="0D5C91"/>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1"/>
          <p:cNvSpPr txBox="1"/>
          <p:nvPr>
            <p:ph hasCustomPrompt="1" idx="2" type="title"/>
          </p:nvPr>
        </p:nvSpPr>
        <p:spPr>
          <a:xfrm>
            <a:off x="610702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31"/>
          <p:cNvSpPr/>
          <p:nvPr/>
        </p:nvSpPr>
        <p:spPr>
          <a:xfrm>
            <a:off x="3257112" y="1475750"/>
            <a:ext cx="2629800" cy="2627100"/>
          </a:xfrm>
          <a:prstGeom prst="ellipse">
            <a:avLst/>
          </a:prstGeom>
          <a:solidFill>
            <a:srgbClr val="E9830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1"/>
          <p:cNvSpPr txBox="1"/>
          <p:nvPr>
            <p:ph hasCustomPrompt="1" idx="3" type="title"/>
          </p:nvPr>
        </p:nvSpPr>
        <p:spPr>
          <a:xfrm>
            <a:off x="3257100"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3" name="Google Shape;143;p31"/>
          <p:cNvSpPr/>
          <p:nvPr/>
        </p:nvSpPr>
        <p:spPr>
          <a:xfrm>
            <a:off x="407168" y="1475750"/>
            <a:ext cx="2629800" cy="2627100"/>
          </a:xfrm>
          <a:prstGeom prst="ellipse">
            <a:avLst/>
          </a:prstGeom>
          <a:solidFill>
            <a:srgbClr val="00A3E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1"/>
          <p:cNvSpPr txBox="1"/>
          <p:nvPr>
            <p:ph hasCustomPrompt="1" idx="4" type="title"/>
          </p:nvPr>
        </p:nvSpPr>
        <p:spPr>
          <a:xfrm>
            <a:off x="40717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Paste Master Image to Edit">
  <p:cSld name="ONE_COLUMN_TEXT_2_2">
    <p:spTree>
      <p:nvGrpSpPr>
        <p:cNvPr id="145" name="Shape 145"/>
        <p:cNvGrpSpPr/>
        <p:nvPr/>
      </p:nvGrpSpPr>
      <p:grpSpPr>
        <a:xfrm>
          <a:off x="0" y="0"/>
          <a:ext cx="0" cy="0"/>
          <a:chOff x="0" y="0"/>
          <a:chExt cx="0" cy="0"/>
        </a:xfrm>
      </p:grpSpPr>
      <p:pic>
        <p:nvPicPr>
          <p:cNvPr id="146" name="Google Shape;146;p32"/>
          <p:cNvPicPr preferRelativeResize="0"/>
          <p:nvPr/>
        </p:nvPicPr>
        <p:blipFill rotWithShape="1">
          <a:blip r:embed="rId2">
            <a:alphaModFix/>
          </a:blip>
          <a:srcRect b="0" l="43206" r="484" t="0"/>
          <a:stretch/>
        </p:blipFill>
        <p:spPr>
          <a:xfrm>
            <a:off x="4572000" y="342900"/>
            <a:ext cx="4169700" cy="4165200"/>
          </a:xfrm>
          <a:prstGeom prst="ellipse">
            <a:avLst/>
          </a:prstGeom>
          <a:noFill/>
          <a:ln cap="flat" cmpd="sng" w="28575">
            <a:solidFill>
              <a:srgbClr val="00A3E0"/>
            </a:solidFill>
            <a:prstDash val="solid"/>
            <a:round/>
            <a:headEnd len="sm" w="sm" type="none"/>
            <a:tailEnd len="sm" w="sm" type="none"/>
          </a:ln>
        </p:spPr>
      </p:pic>
      <p:sp>
        <p:nvSpPr>
          <p:cNvPr id="147" name="Google Shape;147;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p32"/>
          <p:cNvSpPr txBox="1"/>
          <p:nvPr>
            <p:ph idx="1" type="body"/>
          </p:nvPr>
        </p:nvSpPr>
        <p:spPr>
          <a:xfrm>
            <a:off x="311700" y="1389600"/>
            <a:ext cx="39234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9" name="Google Shape;149;p3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py/Paste Master Elements to Edit">
  <p:cSld name="ONE_COLUMN_TEXT_2_1">
    <p:spTree>
      <p:nvGrpSpPr>
        <p:cNvPr id="150" name="Shape 150"/>
        <p:cNvGrpSpPr/>
        <p:nvPr/>
      </p:nvGrpSpPr>
      <p:grpSpPr>
        <a:xfrm>
          <a:off x="0" y="0"/>
          <a:ext cx="0" cy="0"/>
          <a:chOff x="0" y="0"/>
          <a:chExt cx="0" cy="0"/>
        </a:xfrm>
      </p:grpSpPr>
      <p:pic>
        <p:nvPicPr>
          <p:cNvPr id="151" name="Google Shape;151;p33"/>
          <p:cNvPicPr preferRelativeResize="0"/>
          <p:nvPr/>
        </p:nvPicPr>
        <p:blipFill rotWithShape="1">
          <a:blip r:embed="rId2">
            <a:alphaModFix/>
          </a:blip>
          <a:srcRect b="0" l="20371" r="12329" t="0"/>
          <a:stretch/>
        </p:blipFill>
        <p:spPr>
          <a:xfrm>
            <a:off x="3400200" y="0"/>
            <a:ext cx="5743800" cy="4800600"/>
          </a:xfrm>
          <a:prstGeom prst="rect">
            <a:avLst/>
          </a:prstGeom>
          <a:noFill/>
          <a:ln>
            <a:noFill/>
          </a:ln>
        </p:spPr>
      </p:pic>
      <p:sp>
        <p:nvSpPr>
          <p:cNvPr id="152" name="Google Shape;152;p33"/>
          <p:cNvSpPr/>
          <p:nvPr/>
        </p:nvSpPr>
        <p:spPr>
          <a:xfrm>
            <a:off x="-1714200" y="-744200"/>
            <a:ext cx="6286200" cy="62865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p33"/>
          <p:cNvSpPr txBox="1"/>
          <p:nvPr>
            <p:ph idx="1" type="body"/>
          </p:nvPr>
        </p:nvSpPr>
        <p:spPr>
          <a:xfrm>
            <a:off x="311700" y="137575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55" name="Google Shape;155;p3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6" name="Google Shape;156;p33"/>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py/Paste Master Image to Edit">
  <p:cSld name="ONE_COLUMN_TEXT_2_1_3">
    <p:spTree>
      <p:nvGrpSpPr>
        <p:cNvPr id="157" name="Shape 157"/>
        <p:cNvGrpSpPr/>
        <p:nvPr/>
      </p:nvGrpSpPr>
      <p:grpSpPr>
        <a:xfrm>
          <a:off x="0" y="0"/>
          <a:ext cx="0" cy="0"/>
          <a:chOff x="0" y="0"/>
          <a:chExt cx="0" cy="0"/>
        </a:xfrm>
      </p:grpSpPr>
      <p:sp>
        <p:nvSpPr>
          <p:cNvPr id="158" name="Google Shape;158;p34"/>
          <p:cNvSpPr txBox="1"/>
          <p:nvPr>
            <p:ph type="title"/>
          </p:nvPr>
        </p:nvSpPr>
        <p:spPr>
          <a:xfrm>
            <a:off x="51407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34"/>
          <p:cNvSpPr txBox="1"/>
          <p:nvPr>
            <p:ph idx="1" type="body"/>
          </p:nvPr>
        </p:nvSpPr>
        <p:spPr>
          <a:xfrm>
            <a:off x="5053925" y="1373400"/>
            <a:ext cx="3888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0" name="Google Shape;160;p3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1" name="Google Shape;161;p34"/>
          <p:cNvPicPr preferRelativeResize="0"/>
          <p:nvPr/>
        </p:nvPicPr>
        <p:blipFill rotWithShape="1">
          <a:blip r:embed="rId2">
            <a:alphaModFix/>
          </a:blip>
          <a:srcRect b="-5304" l="33844" r="0" t="-12314"/>
          <a:stretch/>
        </p:blipFill>
        <p:spPr>
          <a:xfrm>
            <a:off x="-1701225" y="-718550"/>
            <a:ext cx="6234900" cy="6235200"/>
          </a:xfrm>
          <a:prstGeom prst="ellipse">
            <a:avLst/>
          </a:prstGeom>
          <a:noFill/>
          <a:ln cap="flat" cmpd="sng" w="28575">
            <a:solidFill>
              <a:schemeClr val="accent3"/>
            </a:solidFill>
            <a:prstDash val="solid"/>
            <a:round/>
            <a:headEnd len="sm" w="sm" type="none"/>
            <a:tailEnd len="sm" w="sm" type="none"/>
          </a:ln>
        </p:spPr>
      </p:pic>
      <p:pic>
        <p:nvPicPr>
          <p:cNvPr id="162" name="Google Shape;162;p34"/>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py/Paste Master Image to Edit">
  <p:cSld name="ONE_COLUMN_TEXT_2_1_2_1">
    <p:spTree>
      <p:nvGrpSpPr>
        <p:cNvPr id="163" name="Shape 163"/>
        <p:cNvGrpSpPr/>
        <p:nvPr/>
      </p:nvGrpSpPr>
      <p:grpSpPr>
        <a:xfrm>
          <a:off x="0" y="0"/>
          <a:ext cx="0" cy="0"/>
          <a:chOff x="0" y="0"/>
          <a:chExt cx="0" cy="0"/>
        </a:xfrm>
      </p:grpSpPr>
      <p:pic>
        <p:nvPicPr>
          <p:cNvPr id="164" name="Google Shape;164;p35"/>
          <p:cNvPicPr preferRelativeResize="0"/>
          <p:nvPr/>
        </p:nvPicPr>
        <p:blipFill rotWithShape="1">
          <a:blip r:embed="rId2">
            <a:alphaModFix/>
          </a:blip>
          <a:srcRect b="0" l="29936" r="19621" t="10321"/>
          <a:stretch/>
        </p:blipFill>
        <p:spPr>
          <a:xfrm>
            <a:off x="4572000" y="-718550"/>
            <a:ext cx="6234900" cy="6235200"/>
          </a:xfrm>
          <a:prstGeom prst="ellipse">
            <a:avLst/>
          </a:prstGeom>
          <a:noFill/>
          <a:ln cap="flat" cmpd="sng" w="28575">
            <a:solidFill>
              <a:srgbClr val="0D5C91"/>
            </a:solidFill>
            <a:prstDash val="solid"/>
            <a:round/>
            <a:headEnd len="sm" w="sm" type="none"/>
            <a:tailEnd len="sm" w="sm" type="none"/>
          </a:ln>
        </p:spPr>
      </p:pic>
      <p:sp>
        <p:nvSpPr>
          <p:cNvPr id="165" name="Google Shape;165;p35"/>
          <p:cNvSpPr txBox="1"/>
          <p:nvPr>
            <p:ph type="title"/>
          </p:nvPr>
        </p:nvSpPr>
        <p:spPr>
          <a:xfrm>
            <a:off x="4071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35"/>
          <p:cNvSpPr txBox="1"/>
          <p:nvPr>
            <p:ph idx="1" type="body"/>
          </p:nvPr>
        </p:nvSpPr>
        <p:spPr>
          <a:xfrm>
            <a:off x="407175" y="1389600"/>
            <a:ext cx="3915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7" name="Google Shape;167;p3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py/Paste Master Elements to Edit">
  <p:cSld name="ONE_COLUMN_TEXT_2_1_1_1">
    <p:spTree>
      <p:nvGrpSpPr>
        <p:cNvPr id="168" name="Shape 168"/>
        <p:cNvGrpSpPr/>
        <p:nvPr/>
      </p:nvGrpSpPr>
      <p:grpSpPr>
        <a:xfrm>
          <a:off x="0" y="0"/>
          <a:ext cx="0" cy="0"/>
          <a:chOff x="0" y="0"/>
          <a:chExt cx="0" cy="0"/>
        </a:xfrm>
      </p:grpSpPr>
      <p:pic>
        <p:nvPicPr>
          <p:cNvPr id="169" name="Google Shape;169;p36"/>
          <p:cNvPicPr preferRelativeResize="0"/>
          <p:nvPr/>
        </p:nvPicPr>
        <p:blipFill rotWithShape="1">
          <a:blip r:embed="rId2">
            <a:alphaModFix/>
          </a:blip>
          <a:srcRect b="0" l="32701" r="11052" t="0"/>
          <a:stretch/>
        </p:blipFill>
        <p:spPr>
          <a:xfrm>
            <a:off x="0" y="0"/>
            <a:ext cx="4800600" cy="4800600"/>
          </a:xfrm>
          <a:prstGeom prst="rect">
            <a:avLst/>
          </a:prstGeom>
          <a:noFill/>
          <a:ln>
            <a:noFill/>
          </a:ln>
        </p:spPr>
      </p:pic>
      <p:sp>
        <p:nvSpPr>
          <p:cNvPr id="170" name="Google Shape;170;p36"/>
          <p:cNvSpPr/>
          <p:nvPr/>
        </p:nvSpPr>
        <p:spPr>
          <a:xfrm>
            <a:off x="2286000" y="-1828800"/>
            <a:ext cx="8458200" cy="8458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6"/>
          <p:cNvSpPr txBox="1"/>
          <p:nvPr>
            <p:ph type="title"/>
          </p:nvPr>
        </p:nvSpPr>
        <p:spPr>
          <a:xfrm>
            <a:off x="3086100"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2" name="Google Shape;172;p36"/>
          <p:cNvSpPr txBox="1"/>
          <p:nvPr>
            <p:ph idx="1" type="body"/>
          </p:nvPr>
        </p:nvSpPr>
        <p:spPr>
          <a:xfrm>
            <a:off x="3086100"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73" name="Google Shape;173;p3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94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py/Paste Master Elements to Edit">
  <p:cSld name="ONE_COLUMN_TEXT_2_1_1_1_1">
    <p:spTree>
      <p:nvGrpSpPr>
        <p:cNvPr id="174" name="Shape 174"/>
        <p:cNvGrpSpPr/>
        <p:nvPr/>
      </p:nvGrpSpPr>
      <p:grpSpPr>
        <a:xfrm>
          <a:off x="0" y="0"/>
          <a:ext cx="0" cy="0"/>
          <a:chOff x="0" y="0"/>
          <a:chExt cx="0" cy="0"/>
        </a:xfrm>
      </p:grpSpPr>
      <p:pic>
        <p:nvPicPr>
          <p:cNvPr id="175" name="Google Shape;175;p37"/>
          <p:cNvPicPr preferRelativeResize="0"/>
          <p:nvPr/>
        </p:nvPicPr>
        <p:blipFill rotWithShape="1">
          <a:blip r:embed="rId2">
            <a:alphaModFix/>
          </a:blip>
          <a:srcRect b="0" l="21874" r="21879" t="0"/>
          <a:stretch/>
        </p:blipFill>
        <p:spPr>
          <a:xfrm>
            <a:off x="4343600" y="0"/>
            <a:ext cx="4800600" cy="4800600"/>
          </a:xfrm>
          <a:prstGeom prst="rect">
            <a:avLst/>
          </a:prstGeom>
          <a:noFill/>
          <a:ln>
            <a:noFill/>
          </a:ln>
        </p:spPr>
      </p:pic>
      <p:sp>
        <p:nvSpPr>
          <p:cNvPr id="176" name="Google Shape;176;p37"/>
          <p:cNvSpPr/>
          <p:nvPr/>
        </p:nvSpPr>
        <p:spPr>
          <a:xfrm>
            <a:off x="-1515875" y="-1830050"/>
            <a:ext cx="8458200" cy="8458200"/>
          </a:xfrm>
          <a:prstGeom prst="ellipse">
            <a:avLst/>
          </a:prstGeom>
          <a:solidFill>
            <a:srgbClr val="0D5C9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7"/>
          <p:cNvSpPr txBox="1"/>
          <p:nvPr>
            <p:ph type="title"/>
          </p:nvPr>
        </p:nvSpPr>
        <p:spPr>
          <a:xfrm>
            <a:off x="407175"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37"/>
          <p:cNvSpPr txBox="1"/>
          <p:nvPr>
            <p:ph idx="1" type="body"/>
          </p:nvPr>
        </p:nvSpPr>
        <p:spPr>
          <a:xfrm>
            <a:off x="407175"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79" name="Google Shape;179;p3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7"/>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extLst>
    <p:ext uri="{DCECCB84-F9BA-43D5-87BE-67443E8EF086}">
      <p15:sldGuideLst>
        <p15:guide id="1" pos="1944">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py/Paste Master Image to Edit">
  <p:cSld name="ONE_COLUMN_TEXT_2_1_1_1_1_1_1">
    <p:spTree>
      <p:nvGrpSpPr>
        <p:cNvPr id="181" name="Shape 181"/>
        <p:cNvGrpSpPr/>
        <p:nvPr/>
      </p:nvGrpSpPr>
      <p:grpSpPr>
        <a:xfrm>
          <a:off x="0" y="0"/>
          <a:ext cx="0" cy="0"/>
          <a:chOff x="0" y="0"/>
          <a:chExt cx="0" cy="0"/>
        </a:xfrm>
      </p:grpSpPr>
      <p:sp>
        <p:nvSpPr>
          <p:cNvPr id="182" name="Google Shape;182;p3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38"/>
          <p:cNvPicPr preferRelativeResize="0"/>
          <p:nvPr/>
        </p:nvPicPr>
        <p:blipFill rotWithShape="1">
          <a:blip r:embed="rId2">
            <a:alphaModFix/>
          </a:blip>
          <a:srcRect b="-13929" l="21874" r="21879" t="13930"/>
          <a:stretch/>
        </p:blipFill>
        <p:spPr>
          <a:xfrm>
            <a:off x="2286000" y="-1828800"/>
            <a:ext cx="8458200" cy="8458200"/>
          </a:xfrm>
          <a:prstGeom prst="ellipse">
            <a:avLst/>
          </a:prstGeom>
          <a:noFill/>
          <a:ln cap="flat" cmpd="sng" w="28575">
            <a:solidFill>
              <a:srgbClr val="0D5C91"/>
            </a:solidFill>
            <a:prstDash val="solid"/>
            <a:round/>
            <a:headEnd len="sm" w="sm" type="none"/>
            <a:tailEnd len="sm" w="sm" type="none"/>
          </a:ln>
        </p:spPr>
      </p:pic>
      <p:sp>
        <p:nvSpPr>
          <p:cNvPr id="184" name="Google Shape;184;p38"/>
          <p:cNvSpPr txBox="1"/>
          <p:nvPr>
            <p:ph type="title"/>
          </p:nvPr>
        </p:nvSpPr>
        <p:spPr>
          <a:xfrm>
            <a:off x="407175" y="1753800"/>
            <a:ext cx="1644600" cy="16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extLst>
    <p:ext uri="{DCECCB84-F9BA-43D5-87BE-67443E8EF086}">
      <p15:sldGuideLst>
        <p15:guide id="1" pos="194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
  <p:cSld name="ONE_COLUMN_TEXT_1">
    <p:spTree>
      <p:nvGrpSpPr>
        <p:cNvPr id="185" name="Shape 185"/>
        <p:cNvGrpSpPr/>
        <p:nvPr/>
      </p:nvGrpSpPr>
      <p:grpSpPr>
        <a:xfrm>
          <a:off x="0" y="0"/>
          <a:ext cx="0" cy="0"/>
          <a:chOff x="0" y="0"/>
          <a:chExt cx="0" cy="0"/>
        </a:xfrm>
      </p:grpSpPr>
      <p:sp>
        <p:nvSpPr>
          <p:cNvPr id="186" name="Google Shape;186;p39"/>
          <p:cNvSpPr/>
          <p:nvPr/>
        </p:nvSpPr>
        <p:spPr>
          <a:xfrm>
            <a:off x="25" y="0"/>
            <a:ext cx="3207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8" name="Google Shape;188;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89" name="Google Shape;189;p3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0" name="Shape 190"/>
        <p:cNvGrpSpPr/>
        <p:nvPr/>
      </p:nvGrpSpPr>
      <p:grpSpPr>
        <a:xfrm>
          <a:off x="0" y="0"/>
          <a:ext cx="0" cy="0"/>
          <a:chOff x="0" y="0"/>
          <a:chExt cx="0" cy="0"/>
        </a:xfrm>
      </p:grpSpPr>
      <p:sp>
        <p:nvSpPr>
          <p:cNvPr id="191" name="Google Shape;191;p40"/>
          <p:cNvSpPr/>
          <p:nvPr/>
        </p:nvSpPr>
        <p:spPr>
          <a:xfrm>
            <a:off x="4572000" y="-125"/>
            <a:ext cx="4572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4200"/>
              <a:buNone/>
              <a:defRPr sz="4200">
                <a:solidFill>
                  <a:srgbClr val="595959"/>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3" name="Google Shape;193;p4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 name="Google Shape;194;p4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95" name="Google Shape;195;p4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4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98" name="Google Shape;198;p4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4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12000"/>
              <a:buNone/>
              <a:defRPr sz="12000">
                <a:solidFill>
                  <a:srgbClr val="595959"/>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4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2" name="Google Shape;202;p4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 name="Shape 203"/>
        <p:cNvGrpSpPr/>
        <p:nvPr/>
      </p:nvGrpSpPr>
      <p:grpSpPr>
        <a:xfrm>
          <a:off x="0" y="0"/>
          <a:ext cx="0" cy="0"/>
          <a:chOff x="0" y="0"/>
          <a:chExt cx="0" cy="0"/>
        </a:xfrm>
      </p:grpSpPr>
      <p:sp>
        <p:nvSpPr>
          <p:cNvPr id="204" name="Google Shape;204;p4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205" name="Shape 205"/>
        <p:cNvGrpSpPr/>
        <p:nvPr/>
      </p:nvGrpSpPr>
      <p:grpSpPr>
        <a:xfrm>
          <a:off x="0" y="0"/>
          <a:ext cx="0" cy="0"/>
          <a:chOff x="0" y="0"/>
          <a:chExt cx="0" cy="0"/>
        </a:xfrm>
      </p:grpSpPr>
      <p:sp>
        <p:nvSpPr>
          <p:cNvPr id="206" name="Google Shape;206;p4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2_1">
    <p:spTree>
      <p:nvGrpSpPr>
        <p:cNvPr id="208" name="Shape 208"/>
        <p:cNvGrpSpPr/>
        <p:nvPr/>
      </p:nvGrpSpPr>
      <p:grpSpPr>
        <a:xfrm>
          <a:off x="0" y="0"/>
          <a:ext cx="0" cy="0"/>
          <a:chOff x="0" y="0"/>
          <a:chExt cx="0" cy="0"/>
        </a:xfrm>
      </p:grpSpPr>
      <p:sp>
        <p:nvSpPr>
          <p:cNvPr id="209" name="Google Shape;209;p45"/>
          <p:cNvSpPr/>
          <p:nvPr/>
        </p:nvSpPr>
        <p:spPr>
          <a:xfrm flipH="1" rot="10800000">
            <a:off x="-5475" y="-7850"/>
            <a:ext cx="9149400" cy="48072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5"/>
          <p:cNvSpPr/>
          <p:nvPr/>
        </p:nvSpPr>
        <p:spPr>
          <a:xfrm flipH="1">
            <a:off x="-5250" y="-7850"/>
            <a:ext cx="9154500" cy="4807200"/>
          </a:xfrm>
          <a:prstGeom prst="rtTriangle">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2_1_1">
    <p:spTree>
      <p:nvGrpSpPr>
        <p:cNvPr id="213" name="Shape 213"/>
        <p:cNvGrpSpPr/>
        <p:nvPr/>
      </p:nvGrpSpPr>
      <p:grpSpPr>
        <a:xfrm>
          <a:off x="0" y="0"/>
          <a:ext cx="0" cy="0"/>
          <a:chOff x="0" y="0"/>
          <a:chExt cx="0" cy="0"/>
        </a:xfrm>
      </p:grpSpPr>
      <p:sp>
        <p:nvSpPr>
          <p:cNvPr id="214" name="Google Shape;214;p46"/>
          <p:cNvSpPr/>
          <p:nvPr/>
        </p:nvSpPr>
        <p:spPr>
          <a:xfrm flipH="1" rot="10800000">
            <a:off x="-5475" y="-7850"/>
            <a:ext cx="9149400" cy="48072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6"/>
          <p:cNvSpPr/>
          <p:nvPr/>
        </p:nvSpPr>
        <p:spPr>
          <a:xfrm flipH="1">
            <a:off x="-5250" y="-7850"/>
            <a:ext cx="9154500" cy="4807200"/>
          </a:xfrm>
          <a:prstGeom prst="rtTriangle">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YI  | Color Pallet">
  <p:cSld name="BLANK_1">
    <p:spTree>
      <p:nvGrpSpPr>
        <p:cNvPr id="218" name="Shape 218"/>
        <p:cNvGrpSpPr/>
        <p:nvPr/>
      </p:nvGrpSpPr>
      <p:grpSpPr>
        <a:xfrm>
          <a:off x="0" y="0"/>
          <a:ext cx="0" cy="0"/>
          <a:chOff x="0" y="0"/>
          <a:chExt cx="0" cy="0"/>
        </a:xfrm>
      </p:grpSpPr>
      <p:sp>
        <p:nvSpPr>
          <p:cNvPr id="219" name="Google Shape;219;p47"/>
          <p:cNvSpPr/>
          <p:nvPr/>
        </p:nvSpPr>
        <p:spPr>
          <a:xfrm>
            <a:off x="162425" y="4120075"/>
            <a:ext cx="8628000" cy="5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47"/>
          <p:cNvSpPr/>
          <p:nvPr/>
        </p:nvSpPr>
        <p:spPr>
          <a:xfrm>
            <a:off x="8035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7"/>
          <p:cNvSpPr/>
          <p:nvPr/>
        </p:nvSpPr>
        <p:spPr>
          <a:xfrm>
            <a:off x="803525" y="1382325"/>
            <a:ext cx="548700" cy="5487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7"/>
          <p:cNvSpPr/>
          <p:nvPr/>
        </p:nvSpPr>
        <p:spPr>
          <a:xfrm>
            <a:off x="2082125" y="726000"/>
            <a:ext cx="548700" cy="548700"/>
          </a:xfrm>
          <a:prstGeom prst="rect">
            <a:avLst/>
          </a:prstGeom>
          <a:solidFill>
            <a:srgbClr val="56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7"/>
          <p:cNvSpPr/>
          <p:nvPr/>
        </p:nvSpPr>
        <p:spPr>
          <a:xfrm>
            <a:off x="2082125" y="1382325"/>
            <a:ext cx="548700" cy="548700"/>
          </a:xfrm>
          <a:prstGeom prst="rect">
            <a:avLst/>
          </a:prstGeom>
          <a:solidFill>
            <a:srgbClr val="D42E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7"/>
          <p:cNvSpPr/>
          <p:nvPr/>
        </p:nvSpPr>
        <p:spPr>
          <a:xfrm>
            <a:off x="3514650" y="726000"/>
            <a:ext cx="548700" cy="548700"/>
          </a:xfrm>
          <a:prstGeom prst="rect">
            <a:avLst/>
          </a:prstGeom>
          <a:solidFill>
            <a:srgbClr val="A100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7"/>
          <p:cNvSpPr/>
          <p:nvPr/>
        </p:nvSpPr>
        <p:spPr>
          <a:xfrm>
            <a:off x="3514650" y="1382325"/>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7"/>
          <p:cNvSpPr/>
          <p:nvPr/>
        </p:nvSpPr>
        <p:spPr>
          <a:xfrm>
            <a:off x="2082125" y="2038650"/>
            <a:ext cx="548700" cy="548700"/>
          </a:xfrm>
          <a:prstGeom prst="rect">
            <a:avLst/>
          </a:prstGeom>
          <a:solidFill>
            <a:srgbClr val="61B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7"/>
          <p:cNvSpPr/>
          <p:nvPr/>
        </p:nvSpPr>
        <p:spPr>
          <a:xfrm>
            <a:off x="2082125" y="269497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7"/>
          <p:cNvSpPr/>
          <p:nvPr/>
        </p:nvSpPr>
        <p:spPr>
          <a:xfrm>
            <a:off x="3514650"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7"/>
          <p:cNvSpPr/>
          <p:nvPr/>
        </p:nvSpPr>
        <p:spPr>
          <a:xfrm>
            <a:off x="2082125" y="3351300"/>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7"/>
          <p:cNvSpPr txBox="1"/>
          <p:nvPr/>
        </p:nvSpPr>
        <p:spPr>
          <a:xfrm>
            <a:off x="683500" y="309925"/>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Corporate</a:t>
            </a:r>
            <a:endParaRPr sz="1200"/>
          </a:p>
        </p:txBody>
      </p:sp>
      <p:sp>
        <p:nvSpPr>
          <p:cNvPr id="232" name="Google Shape;232;p47"/>
          <p:cNvSpPr txBox="1"/>
          <p:nvPr/>
        </p:nvSpPr>
        <p:spPr>
          <a:xfrm>
            <a:off x="1951175" y="3099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Department</a:t>
            </a:r>
            <a:endParaRPr sz="1200"/>
          </a:p>
        </p:txBody>
      </p:sp>
      <p:sp>
        <p:nvSpPr>
          <p:cNvPr id="233" name="Google Shape;233;p47"/>
          <p:cNvSpPr txBox="1"/>
          <p:nvPr/>
        </p:nvSpPr>
        <p:spPr>
          <a:xfrm>
            <a:off x="3398500" y="309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Secondary</a:t>
            </a:r>
            <a:endParaRPr sz="1200"/>
          </a:p>
        </p:txBody>
      </p:sp>
      <p:sp>
        <p:nvSpPr>
          <p:cNvPr id="234" name="Google Shape;234;p47"/>
          <p:cNvSpPr/>
          <p:nvPr/>
        </p:nvSpPr>
        <p:spPr>
          <a:xfrm>
            <a:off x="6010325"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7"/>
          <p:cNvSpPr/>
          <p:nvPr/>
        </p:nvSpPr>
        <p:spPr>
          <a:xfrm>
            <a:off x="6010325" y="138232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7"/>
          <p:cNvSpPr/>
          <p:nvPr/>
        </p:nvSpPr>
        <p:spPr>
          <a:xfrm>
            <a:off x="60103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7"/>
          <p:cNvSpPr txBox="1"/>
          <p:nvPr/>
        </p:nvSpPr>
        <p:spPr>
          <a:xfrm>
            <a:off x="5882175" y="309825"/>
            <a:ext cx="28548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Main Theme</a:t>
            </a:r>
            <a:endParaRPr sz="1200"/>
          </a:p>
        </p:txBody>
      </p:sp>
      <p:sp>
        <p:nvSpPr>
          <p:cNvPr id="238" name="Google Shape;238;p47"/>
          <p:cNvSpPr/>
          <p:nvPr/>
        </p:nvSpPr>
        <p:spPr>
          <a:xfrm>
            <a:off x="6894200" y="2038638"/>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7"/>
          <p:cNvSpPr/>
          <p:nvPr/>
        </p:nvSpPr>
        <p:spPr>
          <a:xfrm>
            <a:off x="68942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7"/>
          <p:cNvSpPr/>
          <p:nvPr/>
        </p:nvSpPr>
        <p:spPr>
          <a:xfrm>
            <a:off x="68942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7"/>
          <p:cNvSpPr txBox="1"/>
          <p:nvPr/>
        </p:nvSpPr>
        <p:spPr>
          <a:xfrm>
            <a:off x="6776950" y="1029000"/>
            <a:ext cx="20934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Alt Themes</a:t>
            </a:r>
            <a:endParaRPr sz="1200"/>
          </a:p>
        </p:txBody>
      </p:sp>
      <p:sp>
        <p:nvSpPr>
          <p:cNvPr id="242" name="Google Shape;242;p47"/>
          <p:cNvSpPr/>
          <p:nvPr/>
        </p:nvSpPr>
        <p:spPr>
          <a:xfrm>
            <a:off x="7549300" y="2038638"/>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7"/>
          <p:cNvSpPr/>
          <p:nvPr/>
        </p:nvSpPr>
        <p:spPr>
          <a:xfrm>
            <a:off x="75493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7"/>
          <p:cNvSpPr/>
          <p:nvPr/>
        </p:nvSpPr>
        <p:spPr>
          <a:xfrm>
            <a:off x="75493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7"/>
          <p:cNvSpPr txBox="1"/>
          <p:nvPr/>
        </p:nvSpPr>
        <p:spPr>
          <a:xfrm>
            <a:off x="2630825"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46" name="Google Shape;246;p47"/>
          <p:cNvSpPr txBox="1"/>
          <p:nvPr/>
        </p:nvSpPr>
        <p:spPr>
          <a:xfrm>
            <a:off x="2630825"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47" name="Google Shape;247;p47"/>
          <p:cNvSpPr txBox="1"/>
          <p:nvPr/>
        </p:nvSpPr>
        <p:spPr>
          <a:xfrm>
            <a:off x="2630825"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48" name="Google Shape;248;p47"/>
          <p:cNvSpPr txBox="1"/>
          <p:nvPr/>
        </p:nvSpPr>
        <p:spPr>
          <a:xfrm>
            <a:off x="2630825" y="284647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EDU</a:t>
            </a:r>
            <a:endParaRPr sz="1200"/>
          </a:p>
        </p:txBody>
      </p:sp>
      <p:sp>
        <p:nvSpPr>
          <p:cNvPr id="249" name="Google Shape;249;p47"/>
          <p:cNvSpPr txBox="1"/>
          <p:nvPr/>
        </p:nvSpPr>
        <p:spPr>
          <a:xfrm>
            <a:off x="2630825" y="35028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TECH</a:t>
            </a:r>
            <a:endParaRPr sz="1200"/>
          </a:p>
        </p:txBody>
      </p:sp>
      <p:sp>
        <p:nvSpPr>
          <p:cNvPr id="250" name="Google Shape;250;p47"/>
          <p:cNvSpPr txBox="1"/>
          <p:nvPr/>
        </p:nvSpPr>
        <p:spPr>
          <a:xfrm>
            <a:off x="4063350"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51" name="Google Shape;251;p47"/>
          <p:cNvSpPr txBox="1"/>
          <p:nvPr/>
        </p:nvSpPr>
        <p:spPr>
          <a:xfrm>
            <a:off x="4063350"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52" name="Google Shape;252;p47"/>
          <p:cNvSpPr txBox="1"/>
          <p:nvPr/>
        </p:nvSpPr>
        <p:spPr>
          <a:xfrm>
            <a:off x="4063350"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53" name="Google Shape;253;p47"/>
          <p:cNvSpPr/>
          <p:nvPr/>
        </p:nvSpPr>
        <p:spPr>
          <a:xfrm>
            <a:off x="803525" y="3351300"/>
            <a:ext cx="548700" cy="5487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7"/>
          <p:cNvSpPr txBox="1"/>
          <p:nvPr/>
        </p:nvSpPr>
        <p:spPr>
          <a:xfrm>
            <a:off x="683500" y="2954100"/>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UC Blue</a:t>
            </a:r>
            <a:endParaRPr sz="1200"/>
          </a:p>
        </p:txBody>
      </p:sp>
      <p:sp>
        <p:nvSpPr>
          <p:cNvPr id="255" name="Google Shape;255;p47"/>
          <p:cNvSpPr txBox="1"/>
          <p:nvPr/>
        </p:nvSpPr>
        <p:spPr>
          <a:xfrm>
            <a:off x="803525" y="4120075"/>
            <a:ext cx="7783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FYI — DELETE SLIDE WHEN NOT NEEDED. REFERENCE ONLY. COLORS EMBEDDED. </a:t>
            </a:r>
            <a:br>
              <a:rPr lang="en"/>
            </a:br>
            <a:r>
              <a:rPr lang="en"/>
              <a:t>COLOR LAYOUT IS EMBEDDED IN MASTER LAYOUTS AS WELL.</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oter">
  <p:cSld name="CUSTOM">
    <p:spTree>
      <p:nvGrpSpPr>
        <p:cNvPr id="256" name="Shape 256"/>
        <p:cNvGrpSpPr/>
        <p:nvPr/>
      </p:nvGrpSpPr>
      <p:grpSpPr>
        <a:xfrm>
          <a:off x="0" y="0"/>
          <a:ext cx="0" cy="0"/>
          <a:chOff x="0" y="0"/>
          <a:chExt cx="0" cy="0"/>
        </a:xfrm>
      </p:grpSpPr>
      <p:sp>
        <p:nvSpPr>
          <p:cNvPr id="257" name="Google Shape;25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Title Intro Page">
  <p:cSld name="CUSTOM_1">
    <p:spTree>
      <p:nvGrpSpPr>
        <p:cNvPr id="258" name="Shape 258"/>
        <p:cNvGrpSpPr/>
        <p:nvPr/>
      </p:nvGrpSpPr>
      <p:grpSpPr>
        <a:xfrm>
          <a:off x="0" y="0"/>
          <a:ext cx="0" cy="0"/>
          <a:chOff x="0" y="0"/>
          <a:chExt cx="0" cy="0"/>
        </a:xfrm>
      </p:grpSpPr>
      <p:sp>
        <p:nvSpPr>
          <p:cNvPr id="259" name="Google Shape;259;p49"/>
          <p:cNvSpPr/>
          <p:nvPr/>
        </p:nvSpPr>
        <p:spPr>
          <a:xfrm>
            <a:off x="1375800" y="3771900"/>
            <a:ext cx="7768200" cy="13716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9"/>
          <p:cNvSpPr/>
          <p:nvPr/>
        </p:nvSpPr>
        <p:spPr>
          <a:xfrm>
            <a:off x="1375800" y="0"/>
            <a:ext cx="7768200" cy="37719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9"/>
          <p:cNvSpPr txBox="1"/>
          <p:nvPr>
            <p:ph type="title"/>
          </p:nvPr>
        </p:nvSpPr>
        <p:spPr>
          <a:xfrm>
            <a:off x="1731775" y="445025"/>
            <a:ext cx="654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49"/>
          <p:cNvSpPr/>
          <p:nvPr/>
        </p:nvSpPr>
        <p:spPr>
          <a:xfrm>
            <a:off x="0" y="0"/>
            <a:ext cx="13758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9"/>
          <p:cNvSpPr txBox="1"/>
          <p:nvPr>
            <p:ph idx="1" type="body"/>
          </p:nvPr>
        </p:nvSpPr>
        <p:spPr>
          <a:xfrm>
            <a:off x="1731775" y="1535325"/>
            <a:ext cx="6179100" cy="2610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1152">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64" name="Shape 264"/>
        <p:cNvGrpSpPr/>
        <p:nvPr/>
      </p:nvGrpSpPr>
      <p:grpSpPr>
        <a:xfrm>
          <a:off x="0" y="0"/>
          <a:ext cx="0" cy="0"/>
          <a:chOff x="0" y="0"/>
          <a:chExt cx="0" cy="0"/>
        </a:xfrm>
      </p:grpSpPr>
      <p:sp>
        <p:nvSpPr>
          <p:cNvPr id="265" name="Google Shape;265;p50"/>
          <p:cNvSpPr txBox="1"/>
          <p:nvPr>
            <p:ph type="title"/>
          </p:nvPr>
        </p:nvSpPr>
        <p:spPr>
          <a:xfrm>
            <a:off x="415290" y="289559"/>
            <a:ext cx="8313300" cy="430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4A4F55"/>
              </a:buClr>
              <a:buSzPts val="3000"/>
              <a:buFont typeface="Arial"/>
              <a:buNone/>
              <a:defRPr b="0" i="0" sz="3000" u="none" cap="none" strike="noStrike">
                <a:solidFill>
                  <a:srgbClr val="4A4F55"/>
                </a:solidFill>
                <a:latin typeface="Arial"/>
                <a:ea typeface="Arial"/>
                <a:cs typeface="Arial"/>
                <a:sym typeface="Arial"/>
              </a:defRPr>
            </a:lvl1pPr>
            <a:lvl2pPr lvl="1"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2pPr>
            <a:lvl3pPr lvl="2"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3pPr>
            <a:lvl4pPr lvl="3"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4pPr>
            <a:lvl5pPr lvl="4"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5pPr>
            <a:lvl6pPr lvl="5"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6pPr>
            <a:lvl7pPr lvl="6"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7pPr>
            <a:lvl8pPr lvl="7"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8pPr>
            <a:lvl9pPr lvl="8"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9pPr>
          </a:lstStyle>
          <a:p/>
        </p:txBody>
      </p:sp>
      <p:sp>
        <p:nvSpPr>
          <p:cNvPr id="266" name="Google Shape;266;p50"/>
          <p:cNvSpPr txBox="1"/>
          <p:nvPr>
            <p:ph idx="1" type="body"/>
          </p:nvPr>
        </p:nvSpPr>
        <p:spPr>
          <a:xfrm>
            <a:off x="426504" y="1623880"/>
            <a:ext cx="8290500" cy="3209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225"/>
              </a:spcBef>
              <a:spcAft>
                <a:spcPts val="0"/>
              </a:spcAft>
              <a:buClr>
                <a:srgbClr val="6F6F6F"/>
              </a:buClr>
              <a:buSzPts val="1800"/>
              <a:buFont typeface="Arial"/>
              <a:buChar char="–"/>
              <a:defRPr b="0" i="0" sz="1800" u="none" cap="none" strike="noStrike">
                <a:solidFill>
                  <a:srgbClr val="4A4F55"/>
                </a:solidFill>
                <a:latin typeface="Arial"/>
                <a:ea typeface="Arial"/>
                <a:cs typeface="Arial"/>
                <a:sym typeface="Arial"/>
              </a:defRPr>
            </a:lvl1pPr>
            <a:lvl2pPr indent="-317500" lvl="1" marL="9144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2pPr>
            <a:lvl3pPr indent="-317500" lvl="2" marL="13716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3pPr>
            <a:lvl4pPr indent="-323850" lvl="3" marL="1828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4pPr>
            <a:lvl5pPr indent="-323850" lvl="4" marL="22860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
        <p:nvSpPr>
          <p:cNvPr id="267" name="Google Shape;267;p50"/>
          <p:cNvSpPr txBox="1"/>
          <p:nvPr>
            <p:ph idx="2" type="body"/>
          </p:nvPr>
        </p:nvSpPr>
        <p:spPr>
          <a:xfrm>
            <a:off x="415290" y="1024667"/>
            <a:ext cx="8313300" cy="4380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225"/>
              </a:spcBef>
              <a:spcAft>
                <a:spcPts val="0"/>
              </a:spcAft>
              <a:buClr>
                <a:srgbClr val="6F6F6F"/>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3pPr>
            <a:lvl4pPr indent="-228600" lvl="3" marL="18288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4pPr>
            <a:lvl5pPr indent="-228600" lvl="4" marL="22860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title and Text slide">
  <p:cSld name="Title, Sub title and Text slide">
    <p:spTree>
      <p:nvGrpSpPr>
        <p:cNvPr id="268" name="Shape 268"/>
        <p:cNvGrpSpPr/>
        <p:nvPr/>
      </p:nvGrpSpPr>
      <p:grpSpPr>
        <a:xfrm>
          <a:off x="0" y="0"/>
          <a:ext cx="0" cy="0"/>
          <a:chOff x="0" y="0"/>
          <a:chExt cx="0" cy="0"/>
        </a:xfrm>
      </p:grpSpPr>
      <p:sp>
        <p:nvSpPr>
          <p:cNvPr id="269" name="Google Shape;269;p51"/>
          <p:cNvSpPr txBox="1"/>
          <p:nvPr>
            <p:ph type="title"/>
          </p:nvPr>
        </p:nvSpPr>
        <p:spPr>
          <a:xfrm>
            <a:off x="404150" y="373832"/>
            <a:ext cx="8313300" cy="492300"/>
          </a:xfrm>
          <a:prstGeom prst="rect">
            <a:avLst/>
          </a:prstGeom>
          <a:noFill/>
          <a:ln>
            <a:noFill/>
          </a:ln>
        </p:spPr>
        <p:txBody>
          <a:bodyPr anchorCtr="0" anchor="b" bIns="22850" lIns="45725" spcFirstLastPara="1" rIns="45725" wrap="square" tIns="22850">
            <a:noAutofit/>
          </a:bodyPr>
          <a:lstStyle>
            <a:lvl1pPr lvl="0" rtl="0" algn="l">
              <a:lnSpc>
                <a:spcPct val="90000"/>
              </a:lnSpc>
              <a:spcBef>
                <a:spcPts val="0"/>
              </a:spcBef>
              <a:spcAft>
                <a:spcPts val="0"/>
              </a:spcAft>
              <a:buSzPts val="700"/>
              <a:buNone/>
              <a:defRPr sz="2400" cap="none">
                <a:solidFill>
                  <a:schemeClr val="dk2"/>
                </a:solidFill>
                <a:latin typeface="Arial"/>
                <a:ea typeface="Arial"/>
                <a:cs typeface="Arial"/>
                <a:sym typeface="Aria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70" name="Google Shape;270;p51"/>
          <p:cNvSpPr txBox="1"/>
          <p:nvPr>
            <p:ph idx="1" type="body"/>
          </p:nvPr>
        </p:nvSpPr>
        <p:spPr>
          <a:xfrm>
            <a:off x="415989" y="1593399"/>
            <a:ext cx="8290500" cy="3099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300"/>
              </a:spcBef>
              <a:spcAft>
                <a:spcPts val="0"/>
              </a:spcAft>
              <a:buClr>
                <a:schemeClr val="dk1"/>
              </a:buClr>
              <a:buSzPts val="1400"/>
              <a:buFont typeface="Arial"/>
              <a:buNone/>
              <a:defRPr sz="1400">
                <a:solidFill>
                  <a:schemeClr val="dk2"/>
                </a:solidFill>
                <a:latin typeface="Arial"/>
                <a:ea typeface="Arial"/>
                <a:cs typeface="Arial"/>
                <a:sym typeface="Arial"/>
              </a:defRPr>
            </a:lvl1pPr>
            <a:lvl2pPr indent="-228600" lvl="1" marL="914400" rtl="0" algn="l">
              <a:lnSpc>
                <a:spcPct val="90000"/>
              </a:lnSpc>
              <a:spcBef>
                <a:spcPts val="300"/>
              </a:spcBef>
              <a:spcAft>
                <a:spcPts val="0"/>
              </a:spcAft>
              <a:buClr>
                <a:schemeClr val="dk1"/>
              </a:buClr>
              <a:buSzPts val="1200"/>
              <a:buFont typeface="Arial"/>
              <a:buNone/>
              <a:defRPr sz="1200">
                <a:solidFill>
                  <a:schemeClr val="dk2"/>
                </a:solidFill>
                <a:latin typeface="Arial"/>
                <a:ea typeface="Arial"/>
                <a:cs typeface="Arial"/>
                <a:sym typeface="Arial"/>
              </a:defRPr>
            </a:lvl2pPr>
            <a:lvl3pPr indent="-228600" lvl="2" marL="1371600" rtl="0" algn="l">
              <a:lnSpc>
                <a:spcPct val="90000"/>
              </a:lnSpc>
              <a:spcBef>
                <a:spcPts val="800"/>
              </a:spcBef>
              <a:spcAft>
                <a:spcPts val="0"/>
              </a:spcAft>
              <a:buClr>
                <a:schemeClr val="dk1"/>
              </a:buClr>
              <a:buSzPts val="900"/>
              <a:buFont typeface="Trebuchet MS"/>
              <a:buNone/>
              <a:defRPr sz="900">
                <a:solidFill>
                  <a:schemeClr val="accent4"/>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sz="700">
                <a:solidFill>
                  <a:schemeClr val="lt1"/>
                </a:solidFill>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
        <p:nvSpPr>
          <p:cNvPr id="271" name="Google Shape;271;p51"/>
          <p:cNvSpPr txBox="1"/>
          <p:nvPr>
            <p:ph idx="2" type="body"/>
          </p:nvPr>
        </p:nvSpPr>
        <p:spPr>
          <a:xfrm>
            <a:off x="412665" y="870745"/>
            <a:ext cx="8313300" cy="438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800"/>
              </a:spcBef>
              <a:spcAft>
                <a:spcPts val="0"/>
              </a:spcAft>
              <a:buSzPts val="1500"/>
              <a:buFont typeface="Arial"/>
              <a:buNone/>
              <a:defRPr b="0" sz="1500">
                <a:solidFill>
                  <a:srgbClr val="6F6F6F"/>
                </a:solidFill>
                <a:latin typeface="Arial"/>
                <a:ea typeface="Arial"/>
                <a:cs typeface="Arial"/>
                <a:sym typeface="Arial"/>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image" Target="../media/image1.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33" Type="http://schemas.openxmlformats.org/officeDocument/2006/relationships/slideLayout" Target="../slideLayouts/slideLayout47.xml"/><Relationship Id="rId10" Type="http://schemas.openxmlformats.org/officeDocument/2006/relationships/slideLayout" Target="../slideLayouts/slideLayout24.xml"/><Relationship Id="rId32" Type="http://schemas.openxmlformats.org/officeDocument/2006/relationships/slideLayout" Target="../slideLayouts/slideLayout46.xml"/><Relationship Id="rId13" Type="http://schemas.openxmlformats.org/officeDocument/2006/relationships/slideLayout" Target="../slideLayouts/slideLayout27.xml"/><Relationship Id="rId35" Type="http://schemas.openxmlformats.org/officeDocument/2006/relationships/slideLayout" Target="../slideLayouts/slideLayout49.xml"/><Relationship Id="rId12" Type="http://schemas.openxmlformats.org/officeDocument/2006/relationships/slideLayout" Target="../slideLayouts/slideLayout26.xml"/><Relationship Id="rId34" Type="http://schemas.openxmlformats.org/officeDocument/2006/relationships/slideLayout" Target="../slideLayouts/slideLayout48.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36" Type="http://schemas.openxmlformats.org/officeDocument/2006/relationships/theme" Target="../theme/theme1.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 name="Shape 71"/>
        <p:cNvGrpSpPr/>
        <p:nvPr/>
      </p:nvGrpSpPr>
      <p:grpSpPr>
        <a:xfrm>
          <a:off x="0" y="0"/>
          <a:ext cx="0" cy="0"/>
          <a:chOff x="0" y="0"/>
          <a:chExt cx="0" cy="0"/>
        </a:xfrm>
      </p:grpSpPr>
      <p:sp>
        <p:nvSpPr>
          <p:cNvPr id="72" name="Google Shape;72;p17"/>
          <p:cNvSpPr/>
          <p:nvPr/>
        </p:nvSpPr>
        <p:spPr>
          <a:xfrm>
            <a:off x="0" y="4800600"/>
            <a:ext cx="9144000" cy="3429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rotWithShape="1">
          <a:blip r:embed="rId1">
            <a:alphaModFix/>
          </a:blip>
          <a:srcRect b="0" l="0" r="0" t="0"/>
          <a:stretch/>
        </p:blipFill>
        <p:spPr>
          <a:xfrm>
            <a:off x="367050" y="4800599"/>
            <a:ext cx="1318911" cy="342900"/>
          </a:xfrm>
          <a:prstGeom prst="rect">
            <a:avLst/>
          </a:prstGeom>
          <a:noFill/>
          <a:ln>
            <a:noFill/>
          </a:ln>
        </p:spPr>
      </p:pic>
      <p:sp>
        <p:nvSpPr>
          <p:cNvPr id="74" name="Google Shape;7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 name="Google Shape;75;p17"/>
          <p:cNvSpPr txBox="1"/>
          <p:nvPr>
            <p:ph idx="12" type="sldNum"/>
          </p:nvPr>
        </p:nvSpPr>
        <p:spPr>
          <a:xfrm>
            <a:off x="8241658" y="4730242"/>
            <a:ext cx="548700" cy="393600"/>
          </a:xfrm>
          <a:prstGeom prst="rect">
            <a:avLst/>
          </a:prstGeom>
          <a:noFill/>
          <a:ln>
            <a:noFill/>
          </a:ln>
        </p:spPr>
        <p:txBody>
          <a:bodyPr anchorCtr="0" anchor="ctr" bIns="91425" lIns="91425" spcFirstLastPara="1" rIns="91425" wrap="square" tIns="91425">
            <a:noAutofit/>
          </a:bodyPr>
          <a:lstStyle>
            <a:lvl1pPr lvl="0" rtl="0" algn="r">
              <a:buNone/>
              <a:defRPr b="1" sz="1000"/>
            </a:lvl1pPr>
            <a:lvl2pPr lvl="1" rtl="0" algn="r">
              <a:buNone/>
              <a:defRPr b="1" sz="1000"/>
            </a:lvl2pPr>
            <a:lvl3pPr lvl="2" rtl="0" algn="r">
              <a:buNone/>
              <a:defRPr b="1" sz="1000"/>
            </a:lvl3pPr>
            <a:lvl4pPr lvl="3" rtl="0" algn="r">
              <a:buNone/>
              <a:defRPr b="1" sz="1000"/>
            </a:lvl4pPr>
            <a:lvl5pPr lvl="4" rtl="0" algn="r">
              <a:buNone/>
              <a:defRPr b="1" sz="1000"/>
            </a:lvl5pPr>
            <a:lvl6pPr lvl="5" rtl="0" algn="r">
              <a:buNone/>
              <a:defRPr b="1" sz="1000"/>
            </a:lvl6pPr>
            <a:lvl7pPr lvl="6" rtl="0" algn="r">
              <a:buNone/>
              <a:defRPr b="1" sz="1000"/>
            </a:lvl7pPr>
            <a:lvl8pPr lvl="7" rtl="0" algn="r">
              <a:buNone/>
              <a:defRPr b="1" sz="1000"/>
            </a:lvl8pPr>
            <a:lvl9pPr lvl="8" rtl="0" algn="r">
              <a:buNone/>
              <a:defRPr b="1" sz="1000"/>
            </a:lvl9pPr>
          </a:lstStyle>
          <a:p>
            <a:pPr indent="0" lvl="0" marL="0" rtl="0" algn="r">
              <a:spcBef>
                <a:spcPts val="0"/>
              </a:spcBef>
              <a:spcAft>
                <a:spcPts val="0"/>
              </a:spcAft>
              <a:buNone/>
            </a:pPr>
            <a:fld id="{00000000-1234-1234-1234-123412341234}" type="slidenum">
              <a:rPr lang="en"/>
              <a:t>‹#›</a:t>
            </a:fld>
            <a:endParaRPr/>
          </a:p>
        </p:txBody>
      </p:sp>
      <p:sp>
        <p:nvSpPr>
          <p:cNvPr id="76" name="Google Shape;7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24">
          <p15:clr>
            <a:srgbClr val="EA4335"/>
          </p15:clr>
        </p15:guide>
        <p15:guide id="2" orient="horz" pos="1511">
          <p15:clr>
            <a:srgbClr val="EA4335"/>
          </p15:clr>
        </p15:guide>
        <p15:guide id="3" pos="256">
          <p15:clr>
            <a:srgbClr val="EA4335"/>
          </p15:clr>
        </p15:guide>
        <p15:guide id="4" pos="5504">
          <p15:clr>
            <a:srgbClr val="EA4335"/>
          </p15:clr>
        </p15:guide>
        <p15:guide id="5" orient="horz" pos="216">
          <p15:clr>
            <a:srgbClr val="EA4335"/>
          </p15:clr>
        </p15:guide>
        <p15:guide id="6" pos="2880">
          <p15:clr>
            <a:srgbClr val="EA4335"/>
          </p15:clr>
        </p15:guide>
        <p15:guide id="7" pos="4805">
          <p15:clr>
            <a:srgbClr val="EA4335"/>
          </p15:clr>
        </p15:guide>
        <p15:guide id="8" orient="horz" pos="52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hyperlink" Target="https://colab.research.google.com/drive/1rB1xsYvWZ4Z-peFHJE1zahK9LTCSvwx9#scrollTo=jnOG-i0XqQyG&amp;line=1&amp;uniqifier=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hyperlink" Target="https://colab.research.google.com/drive/1rB1xsYvWZ4Z-peFHJE1zahK9LTCSvwx9#scrollTo=45SEV3Js1PTf&amp;line=1&amp;uniqifier=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s://colab.research.google.com/drive/1rB1xsYvWZ4Z-peFHJE1zahK9LTCSvwx9#scrollTo=vScYMt173lf5"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hyperlink" Target="https://colab.research.google.com/drive/1rB1xsYvWZ4Z-peFHJE1zahK9LTCSvwx9#scrollTo=cwVmdSQMfEUO&amp;line=1&amp;uniqifier=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42.png"/><Relationship Id="rId5"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colab.research.google.com/drive/1rB1xsYvWZ4Z-peFHJE1zahK9LTCSvwx9#scrollTo=2PLA2uuGlyGx&amp;line=1&amp;uniqifier=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2"/>
          <p:cNvSpPr txBox="1"/>
          <p:nvPr>
            <p:ph type="title"/>
          </p:nvPr>
        </p:nvSpPr>
        <p:spPr>
          <a:xfrm>
            <a:off x="1719072" y="445025"/>
            <a:ext cx="6540600" cy="16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 to Machine Learning</a:t>
            </a:r>
            <a:endParaRPr b="1"/>
          </a:p>
          <a:p>
            <a:pPr indent="0" lvl="0" marL="0" rtl="0" algn="l">
              <a:spcBef>
                <a:spcPts val="0"/>
              </a:spcBef>
              <a:spcAft>
                <a:spcPts val="0"/>
              </a:spcAft>
              <a:buNone/>
            </a:pPr>
            <a:r>
              <a:rPr i="1" lang="en" sz="1400"/>
              <a:t>DBDA.X408.(33)</a:t>
            </a:r>
            <a:endParaRPr i="1" sz="1400"/>
          </a:p>
        </p:txBody>
      </p:sp>
      <p:sp>
        <p:nvSpPr>
          <p:cNvPr id="277" name="Google Shape;277;p52"/>
          <p:cNvSpPr txBox="1"/>
          <p:nvPr>
            <p:ph idx="1" type="body"/>
          </p:nvPr>
        </p:nvSpPr>
        <p:spPr>
          <a:xfrm>
            <a:off x="1719072" y="1427950"/>
            <a:ext cx="6445200" cy="186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t>Instructor: </a:t>
            </a:r>
            <a:endParaRPr sz="1100"/>
          </a:p>
          <a:p>
            <a:pPr indent="0" lvl="0" marL="0" rtl="0" algn="l">
              <a:lnSpc>
                <a:spcPct val="115000"/>
              </a:lnSpc>
              <a:spcBef>
                <a:spcPts val="1000"/>
              </a:spcBef>
              <a:spcAft>
                <a:spcPts val="0"/>
              </a:spcAft>
              <a:buClr>
                <a:schemeClr val="dk1"/>
              </a:buClr>
              <a:buSzPts val="1100"/>
              <a:buFont typeface="Arial"/>
              <a:buNone/>
            </a:pPr>
            <a:r>
              <a:rPr b="1" lang="en" sz="1100"/>
              <a:t>Bill Chen</a:t>
            </a:r>
            <a:endParaRPr b="1" sz="1100"/>
          </a:p>
          <a:p>
            <a:pPr indent="0" lvl="0" marL="0" rtl="0" algn="l">
              <a:lnSpc>
                <a:spcPct val="115000"/>
              </a:lnSpc>
              <a:spcBef>
                <a:spcPts val="1000"/>
              </a:spcBef>
              <a:spcAft>
                <a:spcPts val="0"/>
              </a:spcAft>
              <a:buClr>
                <a:schemeClr val="dk1"/>
              </a:buClr>
              <a:buSzPts val="1100"/>
              <a:buFont typeface="Arial"/>
              <a:buNone/>
            </a:pPr>
            <a:r>
              <a:t/>
            </a:r>
            <a:endParaRPr sz="1100"/>
          </a:p>
          <a:p>
            <a:pPr indent="0" lvl="0" marL="0" rtl="0" algn="l">
              <a:lnSpc>
                <a:spcPct val="115000"/>
              </a:lnSpc>
              <a:spcBef>
                <a:spcPts val="1000"/>
              </a:spcBef>
              <a:spcAft>
                <a:spcPts val="1600"/>
              </a:spcAft>
              <a:buNone/>
            </a:pPr>
            <a:r>
              <a:t/>
            </a:r>
            <a:endParaRPr sz="1100"/>
          </a:p>
        </p:txBody>
      </p:sp>
      <p:sp>
        <p:nvSpPr>
          <p:cNvPr id="278" name="Google Shape;278;p52"/>
          <p:cNvSpPr txBox="1"/>
          <p:nvPr>
            <p:ph idx="1" type="body"/>
          </p:nvPr>
        </p:nvSpPr>
        <p:spPr>
          <a:xfrm>
            <a:off x="1719072" y="4162050"/>
            <a:ext cx="6179100" cy="35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100">
                <a:solidFill>
                  <a:schemeClr val="dk2"/>
                </a:solidFill>
              </a:rPr>
              <a:t>UCSC Silicon Valley Extension</a:t>
            </a:r>
            <a:endParaRPr sz="1100">
              <a:solidFill>
                <a:schemeClr val="dk2"/>
              </a:solidFill>
            </a:endParaRPr>
          </a:p>
        </p:txBody>
      </p:sp>
      <p:sp>
        <p:nvSpPr>
          <p:cNvPr id="279" name="Google Shape;279;p52"/>
          <p:cNvSpPr txBox="1"/>
          <p:nvPr>
            <p:ph idx="1" type="body"/>
          </p:nvPr>
        </p:nvSpPr>
        <p:spPr>
          <a:xfrm>
            <a:off x="1719072" y="4405075"/>
            <a:ext cx="6179100" cy="51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2"/>
                </a:solidFill>
              </a:rPr>
              <a:t>E: xchen375@ucsc.edu</a:t>
            </a:r>
            <a:endParaRPr sz="1100">
              <a:solidFill>
                <a:schemeClr val="dk2"/>
              </a:solidFill>
            </a:endParaRPr>
          </a:p>
        </p:txBody>
      </p:sp>
      <p:pic>
        <p:nvPicPr>
          <p:cNvPr id="280" name="Google Shape;280;p52"/>
          <p:cNvPicPr preferRelativeResize="0"/>
          <p:nvPr/>
        </p:nvPicPr>
        <p:blipFill rotWithShape="1">
          <a:blip r:embed="rId3">
            <a:alphaModFix/>
          </a:blip>
          <a:srcRect b="199" l="0" r="0" t="189"/>
          <a:stretch/>
        </p:blipFill>
        <p:spPr>
          <a:xfrm>
            <a:off x="1787597" y="3292161"/>
            <a:ext cx="1318910" cy="342900"/>
          </a:xfrm>
          <a:prstGeom prst="rect">
            <a:avLst/>
          </a:prstGeom>
          <a:noFill/>
          <a:ln>
            <a:noFill/>
          </a:ln>
        </p:spPr>
      </p:pic>
      <p:pic>
        <p:nvPicPr>
          <p:cNvPr id="281" name="Google Shape;281;p52"/>
          <p:cNvPicPr preferRelativeResize="0"/>
          <p:nvPr/>
        </p:nvPicPr>
        <p:blipFill>
          <a:blip r:embed="rId4">
            <a:alphaModFix amt="24000"/>
          </a:blip>
          <a:stretch>
            <a:fillRect/>
          </a:stretch>
        </p:blipFill>
        <p:spPr>
          <a:xfrm rot="-5400000">
            <a:off x="-2214475" y="1605225"/>
            <a:ext cx="5154800" cy="193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Extremely Randomized Trees</a:t>
            </a:r>
            <a:endParaRPr/>
          </a:p>
        </p:txBody>
      </p:sp>
      <p:sp>
        <p:nvSpPr>
          <p:cNvPr id="350" name="Google Shape;350;p61"/>
          <p:cNvSpPr txBox="1"/>
          <p:nvPr>
            <p:ph idx="1" type="body"/>
          </p:nvPr>
        </p:nvSpPr>
        <p:spPr>
          <a:xfrm>
            <a:off x="311700" y="1152475"/>
            <a:ext cx="8499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Extremely Randomized Trees, also known as Extra Trees, construct multiple trees like RF algorithms during training time over the entire dataset. During training, the ET will construct trees over every observation in the dataset but with different subsets of features.</a:t>
            </a:r>
            <a:endParaRPr sz="1700"/>
          </a:p>
          <a:p>
            <a:pPr indent="0" lvl="0" marL="0" rtl="0" algn="l">
              <a:spcBef>
                <a:spcPts val="1600"/>
              </a:spcBef>
              <a:spcAft>
                <a:spcPts val="0"/>
              </a:spcAft>
              <a:buClr>
                <a:schemeClr val="dk1"/>
              </a:buClr>
              <a:buSzPts val="1100"/>
              <a:buFont typeface="Arial"/>
              <a:buNone/>
            </a:pPr>
            <a:r>
              <a:rPr lang="en" sz="1700"/>
              <a:t>It is important to note that although bootstrapping is not implemented in ET’s original structure, we can add it in some implementations. Furthermore, when constructing each decision tree, the ET algorithm splits nodes randomly.</a:t>
            </a:r>
            <a:endParaRPr sz="1700"/>
          </a:p>
          <a:p>
            <a:pPr indent="0" lvl="0" marL="0" rtl="0" algn="l">
              <a:spcBef>
                <a:spcPts val="1600"/>
              </a:spcBef>
              <a:spcAft>
                <a:spcPts val="1600"/>
              </a:spcAft>
              <a:buNone/>
            </a:pPr>
            <a:r>
              <a:t/>
            </a:r>
            <a:endParaRPr sz="1700"/>
          </a:p>
        </p:txBody>
      </p:sp>
      <p:pic>
        <p:nvPicPr>
          <p:cNvPr id="351" name="Google Shape;351;p61"/>
          <p:cNvPicPr preferRelativeResize="0"/>
          <p:nvPr/>
        </p:nvPicPr>
        <p:blipFill>
          <a:blip r:embed="rId3">
            <a:alphaModFix/>
          </a:blip>
          <a:stretch>
            <a:fillRect/>
          </a:stretch>
        </p:blipFill>
        <p:spPr>
          <a:xfrm>
            <a:off x="349575" y="3667113"/>
            <a:ext cx="6381750" cy="1362075"/>
          </a:xfrm>
          <a:prstGeom prst="rect">
            <a:avLst/>
          </a:prstGeom>
          <a:noFill/>
          <a:ln>
            <a:noFill/>
          </a:ln>
        </p:spPr>
      </p:pic>
      <p:sp>
        <p:nvSpPr>
          <p:cNvPr id="352" name="Google Shape;352;p61"/>
          <p:cNvSpPr txBox="1"/>
          <p:nvPr/>
        </p:nvSpPr>
        <p:spPr>
          <a:xfrm>
            <a:off x="6731325" y="3860200"/>
            <a:ext cx="2412600" cy="1262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https://colab.research.google.com/drive/1rB1xsYvWZ4Z-peFHJE1zahK9LTCSvwx9#scrollTo=jnOG-i0XqQyG&amp;line=1&amp;uniqifier=1</a:t>
            </a: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2"/>
          <p:cNvPicPr preferRelativeResize="0"/>
          <p:nvPr/>
        </p:nvPicPr>
        <p:blipFill>
          <a:blip r:embed="rId3">
            <a:alphaModFix/>
          </a:blip>
          <a:stretch>
            <a:fillRect/>
          </a:stretch>
        </p:blipFill>
        <p:spPr>
          <a:xfrm>
            <a:off x="2675774" y="1417800"/>
            <a:ext cx="6390400" cy="3521251"/>
          </a:xfrm>
          <a:prstGeom prst="rect">
            <a:avLst/>
          </a:prstGeom>
          <a:noFill/>
          <a:ln>
            <a:noFill/>
          </a:ln>
        </p:spPr>
      </p:pic>
      <p:sp>
        <p:nvSpPr>
          <p:cNvPr id="358" name="Google Shape;35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Boosted Regression Trees (Friedman, 2001)</a:t>
            </a:r>
            <a:endParaRPr/>
          </a:p>
        </p:txBody>
      </p:sp>
      <p:pic>
        <p:nvPicPr>
          <p:cNvPr id="359" name="Google Shape;359;p62"/>
          <p:cNvPicPr preferRelativeResize="0"/>
          <p:nvPr/>
        </p:nvPicPr>
        <p:blipFill>
          <a:blip r:embed="rId4">
            <a:alphaModFix/>
          </a:blip>
          <a:stretch>
            <a:fillRect/>
          </a:stretch>
        </p:blipFill>
        <p:spPr>
          <a:xfrm>
            <a:off x="75700" y="3018275"/>
            <a:ext cx="3417551" cy="1197800"/>
          </a:xfrm>
          <a:prstGeom prst="rect">
            <a:avLst/>
          </a:prstGeom>
          <a:noFill/>
          <a:ln>
            <a:noFill/>
          </a:ln>
        </p:spPr>
      </p:pic>
      <p:sp>
        <p:nvSpPr>
          <p:cNvPr id="360" name="Google Shape;360;p62"/>
          <p:cNvSpPr txBox="1"/>
          <p:nvPr/>
        </p:nvSpPr>
        <p:spPr>
          <a:xfrm>
            <a:off x="421725" y="2741100"/>
            <a:ext cx="272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From Week 5 Boosting</a:t>
            </a:r>
            <a:endParaRPr/>
          </a:p>
        </p:txBody>
      </p:sp>
      <p:sp>
        <p:nvSpPr>
          <p:cNvPr id="361" name="Google Shape;361;p62"/>
          <p:cNvSpPr/>
          <p:nvPr/>
        </p:nvSpPr>
        <p:spPr>
          <a:xfrm>
            <a:off x="52050" y="2787050"/>
            <a:ext cx="3417600" cy="138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Strengths and Weaknesses of GBRT</a:t>
            </a:r>
            <a:endParaRPr/>
          </a:p>
        </p:txBody>
      </p:sp>
      <p:sp>
        <p:nvSpPr>
          <p:cNvPr id="367" name="Google Shape;367;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Often more accurate than random forests.</a:t>
            </a:r>
            <a:endParaRPr/>
          </a:p>
          <a:p>
            <a:pPr indent="-342900" lvl="0" marL="457200" rtl="0" algn="l">
              <a:spcBef>
                <a:spcPts val="0"/>
              </a:spcBef>
              <a:spcAft>
                <a:spcPts val="0"/>
              </a:spcAft>
              <a:buSzPts val="1800"/>
              <a:buChar char="●"/>
            </a:pPr>
            <a:r>
              <a:rPr lang="en"/>
              <a:t>Flexible framework, that can adapt to arbitrary loss functions.</a:t>
            </a:r>
            <a:endParaRPr/>
          </a:p>
          <a:p>
            <a:pPr indent="-342900" lvl="0" marL="457200" rtl="0" algn="l">
              <a:spcBef>
                <a:spcPts val="0"/>
              </a:spcBef>
              <a:spcAft>
                <a:spcPts val="0"/>
              </a:spcAft>
              <a:buSzPts val="1800"/>
              <a:buChar char="●"/>
            </a:pPr>
            <a:r>
              <a:rPr lang="en"/>
              <a:t>Fine control of under/overfitting through regularization (e.g., learning rate, subsampling, tree structure, penalization term in the loss function, etc).</a:t>
            </a:r>
            <a:endParaRPr/>
          </a:p>
          <a:p>
            <a:pPr indent="-342900" lvl="0" marL="457200" rtl="0" algn="l">
              <a:spcBef>
                <a:spcPts val="0"/>
              </a:spcBef>
              <a:spcAft>
                <a:spcPts val="0"/>
              </a:spcAft>
              <a:buSzPts val="1800"/>
              <a:buChar char="●"/>
            </a:pPr>
            <a:r>
              <a:rPr lang="en"/>
              <a:t>Careful tuning required.</a:t>
            </a:r>
            <a:endParaRPr/>
          </a:p>
          <a:p>
            <a:pPr indent="-342900" lvl="0" marL="457200" rtl="0" algn="l">
              <a:spcBef>
                <a:spcPts val="0"/>
              </a:spcBef>
              <a:spcAft>
                <a:spcPts val="0"/>
              </a:spcAft>
              <a:buSzPts val="1800"/>
              <a:buChar char="●"/>
            </a:pPr>
            <a:r>
              <a:rPr lang="en"/>
              <a:t>Slow to train, fast to predict.</a:t>
            </a:r>
            <a:endParaRPr/>
          </a:p>
          <a:p>
            <a:pPr indent="0" lvl="0" marL="0" rtl="0" algn="l">
              <a:spcBef>
                <a:spcPts val="1600"/>
              </a:spcBef>
              <a:spcAft>
                <a:spcPts val="1600"/>
              </a:spcAft>
              <a:buNone/>
            </a:pPr>
            <a:r>
              <a:t/>
            </a:r>
            <a:endParaRPr/>
          </a:p>
        </p:txBody>
      </p:sp>
      <p:sp>
        <p:nvSpPr>
          <p:cNvPr id="368" name="Google Shape;368;p63"/>
          <p:cNvSpPr txBox="1"/>
          <p:nvPr/>
        </p:nvSpPr>
        <p:spPr>
          <a:xfrm>
            <a:off x="6128625" y="4096800"/>
            <a:ext cx="3000000" cy="1046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https://colab.research.google.com/drive/1rB1xsYvWZ4Z-peFHJE1zahK9LTCSvwx9#scrollTo=45SEV3Js1PTf&amp;line=1&amp;uniqifier=1</a:t>
            </a: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Variable Importances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(Variable)</a:t>
            </a:r>
            <a:r>
              <a:rPr lang="en"/>
              <a:t> Selection/Ranking/Exploration</a:t>
            </a:r>
            <a:endParaRPr/>
          </a:p>
        </p:txBody>
      </p:sp>
      <p:sp>
        <p:nvSpPr>
          <p:cNvPr id="379" name="Google Shape;379;p65"/>
          <p:cNvSpPr txBox="1"/>
          <p:nvPr>
            <p:ph idx="1" type="body"/>
          </p:nvPr>
        </p:nvSpPr>
        <p:spPr>
          <a:xfrm>
            <a:off x="311700" y="1152475"/>
            <a:ext cx="452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Tree-based models come with built-in methods for variable selection, ranking or exploration.</a:t>
            </a:r>
            <a:endParaRPr/>
          </a:p>
          <a:p>
            <a:pPr indent="0" lvl="0" marL="0" rtl="0" algn="l">
              <a:spcBef>
                <a:spcPts val="1600"/>
              </a:spcBef>
              <a:spcAft>
                <a:spcPts val="0"/>
              </a:spcAft>
              <a:buClr>
                <a:schemeClr val="dk1"/>
              </a:buClr>
              <a:buSzPts val="1100"/>
              <a:buFont typeface="Arial"/>
              <a:buNone/>
            </a:pPr>
            <a:r>
              <a:rPr lang="en"/>
              <a:t>The main goals are:</a:t>
            </a:r>
            <a:endParaRPr/>
          </a:p>
          <a:p>
            <a:pPr indent="-342900" lvl="0" marL="457200" rtl="0" algn="l">
              <a:spcBef>
                <a:spcPts val="1600"/>
              </a:spcBef>
              <a:spcAft>
                <a:spcPts val="0"/>
              </a:spcAft>
              <a:buSzPts val="1800"/>
              <a:buChar char="●"/>
            </a:pPr>
            <a:r>
              <a:rPr lang="en"/>
              <a:t>To reduce training times;</a:t>
            </a:r>
            <a:endParaRPr/>
          </a:p>
          <a:p>
            <a:pPr indent="-342900" lvl="0" marL="457200" rtl="0" algn="l">
              <a:spcBef>
                <a:spcPts val="0"/>
              </a:spcBef>
              <a:spcAft>
                <a:spcPts val="0"/>
              </a:spcAft>
              <a:buSzPts val="1800"/>
              <a:buChar char="●"/>
            </a:pPr>
            <a:r>
              <a:rPr lang="en"/>
              <a:t>To enhance generalisation by reducing overfitting;</a:t>
            </a:r>
            <a:endParaRPr/>
          </a:p>
          <a:p>
            <a:pPr indent="-342900" lvl="0" marL="457200" rtl="0" algn="l">
              <a:spcBef>
                <a:spcPts val="0"/>
              </a:spcBef>
              <a:spcAft>
                <a:spcPts val="0"/>
              </a:spcAft>
              <a:buSzPts val="1800"/>
              <a:buChar char="●"/>
            </a:pPr>
            <a:r>
              <a:rPr lang="en"/>
              <a:t>To uncover relations between variables and ease model interpretation.</a:t>
            </a:r>
            <a:endParaRPr/>
          </a:p>
          <a:p>
            <a:pPr indent="0" lvl="0" marL="0" rtl="0" algn="l">
              <a:spcBef>
                <a:spcPts val="1600"/>
              </a:spcBef>
              <a:spcAft>
                <a:spcPts val="1600"/>
              </a:spcAft>
              <a:buNone/>
            </a:pPr>
            <a:r>
              <a:t/>
            </a:r>
            <a:endParaRPr/>
          </a:p>
        </p:txBody>
      </p:sp>
      <p:sp>
        <p:nvSpPr>
          <p:cNvPr id="380" name="Google Shape;380;p65"/>
          <p:cNvSpPr txBox="1"/>
          <p:nvPr/>
        </p:nvSpPr>
        <p:spPr>
          <a:xfrm>
            <a:off x="5559900" y="4312200"/>
            <a:ext cx="3584100" cy="831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https://colab.research.google.com/drive/1rB1xsYvWZ4Z-peFHJE1zahK9LTCSvwx9#scrollTo=vScYMt173lf5</a:t>
            </a:r>
            <a:r>
              <a:rPr lang="en"/>
              <a:t> </a:t>
            </a:r>
            <a:endParaRPr/>
          </a:p>
        </p:txBody>
      </p:sp>
      <p:pic>
        <p:nvPicPr>
          <p:cNvPr id="381" name="Google Shape;381;p65"/>
          <p:cNvPicPr preferRelativeResize="0"/>
          <p:nvPr/>
        </p:nvPicPr>
        <p:blipFill>
          <a:blip r:embed="rId4">
            <a:alphaModFix/>
          </a:blip>
          <a:stretch>
            <a:fillRect/>
          </a:stretch>
        </p:blipFill>
        <p:spPr>
          <a:xfrm>
            <a:off x="4701250" y="1463763"/>
            <a:ext cx="4304550" cy="240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SVM Revisiting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Motive: Linear Classification</a:t>
            </a:r>
            <a:endParaRPr/>
          </a:p>
        </p:txBody>
      </p:sp>
      <p:grpSp>
        <p:nvGrpSpPr>
          <p:cNvPr id="392" name="Google Shape;392;p67"/>
          <p:cNvGrpSpPr/>
          <p:nvPr/>
        </p:nvGrpSpPr>
        <p:grpSpPr>
          <a:xfrm>
            <a:off x="2563763" y="1282053"/>
            <a:ext cx="2504039" cy="3146319"/>
            <a:chOff x="3762755" y="1184910"/>
            <a:chExt cx="4226940" cy="5311140"/>
          </a:xfrm>
        </p:grpSpPr>
        <p:sp>
          <p:nvSpPr>
            <p:cNvPr id="393" name="Google Shape;393;p67"/>
            <p:cNvSpPr/>
            <p:nvPr/>
          </p:nvSpPr>
          <p:spPr>
            <a:xfrm>
              <a:off x="3963161" y="1184910"/>
              <a:ext cx="4026534" cy="5311140"/>
            </a:xfrm>
            <a:custGeom>
              <a:rect b="b" l="l" r="r" t="t"/>
              <a:pathLst>
                <a:path extrusionOk="0" h="5311140" w="4026534">
                  <a:moveTo>
                    <a:pt x="4026281" y="0"/>
                  </a:moveTo>
                  <a:lnTo>
                    <a:pt x="0" y="5310555"/>
                  </a:lnTo>
                </a:path>
              </a:pathLst>
            </a:custGeom>
            <a:noFill/>
            <a:ln cap="flat" cmpd="sng" w="502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394" name="Google Shape;394;p67"/>
            <p:cNvSpPr/>
            <p:nvPr/>
          </p:nvSpPr>
          <p:spPr>
            <a:xfrm>
              <a:off x="4248911" y="2033016"/>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395" name="Google Shape;395;p67"/>
            <p:cNvSpPr/>
            <p:nvPr/>
          </p:nvSpPr>
          <p:spPr>
            <a:xfrm>
              <a:off x="4248911" y="2033016"/>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396" name="Google Shape;396;p67"/>
            <p:cNvSpPr/>
            <p:nvPr/>
          </p:nvSpPr>
          <p:spPr>
            <a:xfrm>
              <a:off x="3762755" y="287578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397" name="Google Shape;397;p67"/>
            <p:cNvSpPr/>
            <p:nvPr/>
          </p:nvSpPr>
          <p:spPr>
            <a:xfrm>
              <a:off x="3762755" y="287578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398" name="Google Shape;398;p67"/>
            <p:cNvSpPr/>
            <p:nvPr/>
          </p:nvSpPr>
          <p:spPr>
            <a:xfrm>
              <a:off x="3915155" y="3692652"/>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399" name="Google Shape;399;p67"/>
            <p:cNvSpPr/>
            <p:nvPr/>
          </p:nvSpPr>
          <p:spPr>
            <a:xfrm>
              <a:off x="3915155" y="3692652"/>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0" name="Google Shape;400;p67"/>
            <p:cNvSpPr/>
            <p:nvPr/>
          </p:nvSpPr>
          <p:spPr>
            <a:xfrm>
              <a:off x="5204459" y="235000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1" name="Google Shape;401;p67"/>
            <p:cNvSpPr/>
            <p:nvPr/>
          </p:nvSpPr>
          <p:spPr>
            <a:xfrm>
              <a:off x="5204459" y="235000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2" name="Google Shape;402;p67"/>
            <p:cNvSpPr/>
            <p:nvPr/>
          </p:nvSpPr>
          <p:spPr>
            <a:xfrm>
              <a:off x="4425695" y="3279648"/>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3" name="Google Shape;403;p67"/>
            <p:cNvSpPr/>
            <p:nvPr/>
          </p:nvSpPr>
          <p:spPr>
            <a:xfrm>
              <a:off x="4425695" y="3279648"/>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4" name="Google Shape;404;p67"/>
            <p:cNvSpPr/>
            <p:nvPr/>
          </p:nvSpPr>
          <p:spPr>
            <a:xfrm>
              <a:off x="5064252" y="2755392"/>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5" name="Google Shape;405;p67"/>
            <p:cNvSpPr/>
            <p:nvPr/>
          </p:nvSpPr>
          <p:spPr>
            <a:xfrm>
              <a:off x="5064252" y="2755392"/>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6" name="Google Shape;406;p67"/>
            <p:cNvSpPr/>
            <p:nvPr/>
          </p:nvSpPr>
          <p:spPr>
            <a:xfrm>
              <a:off x="5785104" y="244906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7" name="Google Shape;407;p67"/>
            <p:cNvSpPr/>
            <p:nvPr/>
          </p:nvSpPr>
          <p:spPr>
            <a:xfrm>
              <a:off x="5785104" y="244906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8" name="Google Shape;408;p67"/>
            <p:cNvSpPr/>
            <p:nvPr/>
          </p:nvSpPr>
          <p:spPr>
            <a:xfrm>
              <a:off x="4396739" y="3966972"/>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09" name="Google Shape;409;p67"/>
            <p:cNvSpPr/>
            <p:nvPr/>
          </p:nvSpPr>
          <p:spPr>
            <a:xfrm>
              <a:off x="4396739" y="3966972"/>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pic>
          <p:nvPicPr>
            <p:cNvPr id="410" name="Google Shape;410;p67"/>
            <p:cNvPicPr preferRelativeResize="0"/>
            <p:nvPr/>
          </p:nvPicPr>
          <p:blipFill rotWithShape="1">
            <a:blip r:embed="rId3">
              <a:alphaModFix/>
            </a:blip>
            <a:srcRect b="0" l="0" r="0" t="0"/>
            <a:stretch/>
          </p:blipFill>
          <p:spPr>
            <a:xfrm>
              <a:off x="7562088" y="3592067"/>
              <a:ext cx="195072" cy="195072"/>
            </a:xfrm>
            <a:prstGeom prst="rect">
              <a:avLst/>
            </a:prstGeom>
            <a:noFill/>
            <a:ln>
              <a:noFill/>
            </a:ln>
          </p:spPr>
        </p:pic>
        <p:pic>
          <p:nvPicPr>
            <p:cNvPr id="411" name="Google Shape;411;p67"/>
            <p:cNvPicPr preferRelativeResize="0"/>
            <p:nvPr/>
          </p:nvPicPr>
          <p:blipFill rotWithShape="1">
            <a:blip r:embed="rId3">
              <a:alphaModFix/>
            </a:blip>
            <a:srcRect b="0" l="0" r="0" t="0"/>
            <a:stretch/>
          </p:blipFill>
          <p:spPr>
            <a:xfrm>
              <a:off x="7344155" y="5242560"/>
              <a:ext cx="195072" cy="195072"/>
            </a:xfrm>
            <a:prstGeom prst="rect">
              <a:avLst/>
            </a:prstGeom>
            <a:noFill/>
            <a:ln>
              <a:noFill/>
            </a:ln>
          </p:spPr>
        </p:pic>
        <p:pic>
          <p:nvPicPr>
            <p:cNvPr id="412" name="Google Shape;412;p67"/>
            <p:cNvPicPr preferRelativeResize="0"/>
            <p:nvPr/>
          </p:nvPicPr>
          <p:blipFill rotWithShape="1">
            <a:blip r:embed="rId4">
              <a:alphaModFix/>
            </a:blip>
            <a:srcRect b="0" l="0" r="0" t="0"/>
            <a:stretch/>
          </p:blipFill>
          <p:spPr>
            <a:xfrm>
              <a:off x="6652260" y="4893563"/>
              <a:ext cx="195072" cy="195071"/>
            </a:xfrm>
            <a:prstGeom prst="rect">
              <a:avLst/>
            </a:prstGeom>
            <a:noFill/>
            <a:ln>
              <a:noFill/>
            </a:ln>
          </p:spPr>
        </p:pic>
        <p:pic>
          <p:nvPicPr>
            <p:cNvPr id="413" name="Google Shape;413;p67"/>
            <p:cNvPicPr preferRelativeResize="0"/>
            <p:nvPr/>
          </p:nvPicPr>
          <p:blipFill rotWithShape="1">
            <a:blip r:embed="rId3">
              <a:alphaModFix/>
            </a:blip>
            <a:srcRect b="0" l="0" r="0" t="0"/>
            <a:stretch/>
          </p:blipFill>
          <p:spPr>
            <a:xfrm>
              <a:off x="7379208" y="4695444"/>
              <a:ext cx="195072" cy="195071"/>
            </a:xfrm>
            <a:prstGeom prst="rect">
              <a:avLst/>
            </a:prstGeom>
            <a:noFill/>
            <a:ln>
              <a:noFill/>
            </a:ln>
          </p:spPr>
        </p:pic>
      </p:grpSp>
      <p:grpSp>
        <p:nvGrpSpPr>
          <p:cNvPr id="414" name="Google Shape;414;p67"/>
          <p:cNvGrpSpPr/>
          <p:nvPr/>
        </p:nvGrpSpPr>
        <p:grpSpPr>
          <a:xfrm>
            <a:off x="2286598" y="3177518"/>
            <a:ext cx="103824" cy="103824"/>
            <a:chOff x="3294887" y="4384548"/>
            <a:chExt cx="175260" cy="175260"/>
          </a:xfrm>
        </p:grpSpPr>
        <p:sp>
          <p:nvSpPr>
            <p:cNvPr id="415" name="Google Shape;415;p67"/>
            <p:cNvSpPr/>
            <p:nvPr/>
          </p:nvSpPr>
          <p:spPr>
            <a:xfrm>
              <a:off x="3294887" y="4384548"/>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16" name="Google Shape;416;p67"/>
            <p:cNvSpPr/>
            <p:nvPr/>
          </p:nvSpPr>
          <p:spPr>
            <a:xfrm>
              <a:off x="3294887" y="4384548"/>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pic>
        <p:nvPicPr>
          <p:cNvPr id="417" name="Google Shape;417;p67"/>
          <p:cNvPicPr preferRelativeResize="0"/>
          <p:nvPr/>
        </p:nvPicPr>
        <p:blipFill rotWithShape="1">
          <a:blip r:embed="rId3">
            <a:alphaModFix/>
          </a:blip>
          <a:srcRect b="0" l="0" r="0" t="0"/>
          <a:stretch/>
        </p:blipFill>
        <p:spPr>
          <a:xfrm>
            <a:off x="5229892" y="3277780"/>
            <a:ext cx="115563" cy="115562"/>
          </a:xfrm>
          <a:prstGeom prst="rect">
            <a:avLst/>
          </a:prstGeom>
          <a:noFill/>
          <a:ln>
            <a:noFill/>
          </a:ln>
        </p:spPr>
      </p:pic>
      <p:pic>
        <p:nvPicPr>
          <p:cNvPr id="418" name="Google Shape;418;p67"/>
          <p:cNvPicPr preferRelativeResize="0"/>
          <p:nvPr/>
        </p:nvPicPr>
        <p:blipFill rotWithShape="1">
          <a:blip r:embed="rId3">
            <a:alphaModFix/>
          </a:blip>
          <a:srcRect b="0" l="0" r="0" t="0"/>
          <a:stretch/>
        </p:blipFill>
        <p:spPr>
          <a:xfrm>
            <a:off x="5350872" y="2329804"/>
            <a:ext cx="115563" cy="115563"/>
          </a:xfrm>
          <a:prstGeom prst="rect">
            <a:avLst/>
          </a:prstGeom>
          <a:noFill/>
          <a:ln>
            <a:noFill/>
          </a:ln>
        </p:spPr>
      </p:pic>
      <p:pic>
        <p:nvPicPr>
          <p:cNvPr id="419" name="Google Shape;419;p67"/>
          <p:cNvPicPr preferRelativeResize="0"/>
          <p:nvPr/>
        </p:nvPicPr>
        <p:blipFill rotWithShape="1">
          <a:blip r:embed="rId3">
            <a:alphaModFix/>
          </a:blip>
          <a:srcRect b="0" l="0" r="0" t="0"/>
          <a:stretch/>
        </p:blipFill>
        <p:spPr>
          <a:xfrm>
            <a:off x="5370734" y="2773096"/>
            <a:ext cx="115563" cy="115562"/>
          </a:xfrm>
          <a:prstGeom prst="rect">
            <a:avLst/>
          </a:prstGeom>
          <a:noFill/>
          <a:ln>
            <a:noFill/>
          </a:ln>
        </p:spPr>
      </p:pic>
      <p:pic>
        <p:nvPicPr>
          <p:cNvPr id="420" name="Google Shape;420;p67"/>
          <p:cNvPicPr preferRelativeResize="0"/>
          <p:nvPr/>
        </p:nvPicPr>
        <p:blipFill rotWithShape="1">
          <a:blip r:embed="rId3">
            <a:alphaModFix/>
          </a:blip>
          <a:srcRect b="0" l="0" r="0" t="0"/>
          <a:stretch/>
        </p:blipFill>
        <p:spPr>
          <a:xfrm>
            <a:off x="5389694" y="3006929"/>
            <a:ext cx="115563" cy="115562"/>
          </a:xfrm>
          <a:prstGeom prst="rect">
            <a:avLst/>
          </a:prstGeom>
          <a:noFill/>
          <a:ln>
            <a:noFill/>
          </a:ln>
        </p:spPr>
      </p:pic>
      <p:pic>
        <p:nvPicPr>
          <p:cNvPr id="421" name="Google Shape;421;p67"/>
          <p:cNvPicPr preferRelativeResize="0"/>
          <p:nvPr/>
        </p:nvPicPr>
        <p:blipFill rotWithShape="1">
          <a:blip r:embed="rId3">
            <a:alphaModFix/>
          </a:blip>
          <a:srcRect b="0" l="0" r="0" t="0"/>
          <a:stretch/>
        </p:blipFill>
        <p:spPr>
          <a:xfrm>
            <a:off x="5497132" y="3533282"/>
            <a:ext cx="115563" cy="115562"/>
          </a:xfrm>
          <a:prstGeom prst="rect">
            <a:avLst/>
          </a:prstGeom>
          <a:noFill/>
          <a:ln>
            <a:noFill/>
          </a:ln>
        </p:spPr>
      </p:pic>
      <p:sp>
        <p:nvSpPr>
          <p:cNvPr id="422" name="Google Shape;422;p67"/>
          <p:cNvSpPr txBox="1"/>
          <p:nvPr/>
        </p:nvSpPr>
        <p:spPr>
          <a:xfrm>
            <a:off x="4697595" y="938475"/>
            <a:ext cx="18654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6F2F9F"/>
                </a:solidFill>
                <a:latin typeface="Arial"/>
                <a:ea typeface="Arial"/>
                <a:cs typeface="Arial"/>
                <a:sym typeface="Arial"/>
              </a:rPr>
              <a:t>(𝑤</a:t>
            </a:r>
            <a:r>
              <a:rPr baseline="30000" lang="en" sz="2300">
                <a:solidFill>
                  <a:srgbClr val="6F2F9F"/>
                </a:solidFill>
                <a:latin typeface="Arial"/>
                <a:ea typeface="Arial"/>
                <a:cs typeface="Arial"/>
                <a:sym typeface="Arial"/>
              </a:rPr>
              <a:t>∗</a:t>
            </a:r>
            <a:r>
              <a:rPr lang="en" sz="2100">
                <a:solidFill>
                  <a:srgbClr val="6F2F9F"/>
                </a:solidFill>
                <a:latin typeface="Arial"/>
                <a:ea typeface="Arial"/>
                <a:cs typeface="Arial"/>
                <a:sym typeface="Arial"/>
              </a:rPr>
              <a:t>)</a:t>
            </a:r>
            <a:r>
              <a:rPr baseline="30000" lang="en" sz="2300">
                <a:solidFill>
                  <a:srgbClr val="6F2F9F"/>
                </a:solidFill>
                <a:latin typeface="Arial"/>
                <a:ea typeface="Arial"/>
                <a:cs typeface="Arial"/>
                <a:sym typeface="Arial"/>
              </a:rPr>
              <a:t>𝑇</a:t>
            </a:r>
            <a:r>
              <a:rPr lang="en" sz="2100">
                <a:solidFill>
                  <a:srgbClr val="6F2F9F"/>
                </a:solidFill>
                <a:latin typeface="Arial"/>
                <a:ea typeface="Arial"/>
                <a:cs typeface="Arial"/>
                <a:sym typeface="Arial"/>
              </a:rPr>
              <a:t>𝑥 = 0</a:t>
            </a:r>
            <a:endParaRPr sz="2100">
              <a:latin typeface="Arial"/>
              <a:ea typeface="Arial"/>
              <a:cs typeface="Arial"/>
              <a:sym typeface="Arial"/>
            </a:endParaRPr>
          </a:p>
        </p:txBody>
      </p:sp>
      <p:sp>
        <p:nvSpPr>
          <p:cNvPr id="423" name="Google Shape;423;p67"/>
          <p:cNvSpPr txBox="1"/>
          <p:nvPr/>
        </p:nvSpPr>
        <p:spPr>
          <a:xfrm>
            <a:off x="1291800" y="2339950"/>
            <a:ext cx="11652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5B9BD4"/>
                </a:solidFill>
                <a:latin typeface="Arial"/>
                <a:ea typeface="Arial"/>
                <a:cs typeface="Arial"/>
                <a:sym typeface="Arial"/>
              </a:rPr>
              <a:t>Class +1</a:t>
            </a:r>
            <a:endParaRPr sz="2100">
              <a:latin typeface="Arial"/>
              <a:ea typeface="Arial"/>
              <a:cs typeface="Arial"/>
              <a:sym typeface="Arial"/>
            </a:endParaRPr>
          </a:p>
        </p:txBody>
      </p:sp>
      <p:sp>
        <p:nvSpPr>
          <p:cNvPr id="424" name="Google Shape;424;p67"/>
          <p:cNvSpPr txBox="1"/>
          <p:nvPr/>
        </p:nvSpPr>
        <p:spPr>
          <a:xfrm>
            <a:off x="6007443" y="3183925"/>
            <a:ext cx="10875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FF0000"/>
                </a:solidFill>
                <a:latin typeface="Arial"/>
                <a:ea typeface="Arial"/>
                <a:cs typeface="Arial"/>
                <a:sym typeface="Arial"/>
              </a:rPr>
              <a:t>Class -1</a:t>
            </a:r>
            <a:endParaRPr sz="2100">
              <a:latin typeface="Arial"/>
              <a:ea typeface="Arial"/>
              <a:cs typeface="Arial"/>
              <a:sym typeface="Arial"/>
            </a:endParaRPr>
          </a:p>
        </p:txBody>
      </p:sp>
      <p:sp>
        <p:nvSpPr>
          <p:cNvPr id="425" name="Google Shape;425;p67"/>
          <p:cNvSpPr/>
          <p:nvPr/>
        </p:nvSpPr>
        <p:spPr>
          <a:xfrm>
            <a:off x="3542037" y="2388037"/>
            <a:ext cx="446594" cy="335979"/>
          </a:xfrm>
          <a:custGeom>
            <a:rect b="b" l="l" r="r" t="t"/>
            <a:pathLst>
              <a:path extrusionOk="0" h="567054" w="753745">
                <a:moveTo>
                  <a:pt x="136222" y="69520"/>
                </a:moveTo>
                <a:lnTo>
                  <a:pt x="106326" y="109959"/>
                </a:lnTo>
                <a:lnTo>
                  <a:pt x="723645" y="566801"/>
                </a:lnTo>
                <a:lnTo>
                  <a:pt x="753490" y="526414"/>
                </a:lnTo>
                <a:lnTo>
                  <a:pt x="136222" y="69520"/>
                </a:lnTo>
                <a:close/>
              </a:path>
              <a:path extrusionOk="0" h="567054" w="753745">
                <a:moveTo>
                  <a:pt x="0" y="0"/>
                </a:moveTo>
                <a:lnTo>
                  <a:pt x="76453" y="150367"/>
                </a:lnTo>
                <a:lnTo>
                  <a:pt x="106326" y="109959"/>
                </a:lnTo>
                <a:lnTo>
                  <a:pt x="86105" y="94995"/>
                </a:lnTo>
                <a:lnTo>
                  <a:pt x="116077" y="54610"/>
                </a:lnTo>
                <a:lnTo>
                  <a:pt x="147244" y="54610"/>
                </a:lnTo>
                <a:lnTo>
                  <a:pt x="166115" y="29082"/>
                </a:lnTo>
                <a:lnTo>
                  <a:pt x="0" y="0"/>
                </a:lnTo>
                <a:close/>
              </a:path>
              <a:path extrusionOk="0" h="567054" w="753745">
                <a:moveTo>
                  <a:pt x="116077" y="54610"/>
                </a:moveTo>
                <a:lnTo>
                  <a:pt x="86105" y="94995"/>
                </a:lnTo>
                <a:lnTo>
                  <a:pt x="106326" y="109959"/>
                </a:lnTo>
                <a:lnTo>
                  <a:pt x="136222" y="69520"/>
                </a:lnTo>
                <a:lnTo>
                  <a:pt x="116077" y="54610"/>
                </a:lnTo>
                <a:close/>
              </a:path>
              <a:path extrusionOk="0" h="567054" w="753745">
                <a:moveTo>
                  <a:pt x="147244" y="54610"/>
                </a:moveTo>
                <a:lnTo>
                  <a:pt x="116077" y="54610"/>
                </a:lnTo>
                <a:lnTo>
                  <a:pt x="136222" y="69520"/>
                </a:lnTo>
                <a:lnTo>
                  <a:pt x="147244" y="5461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26" name="Google Shape;426;p67"/>
          <p:cNvSpPr txBox="1"/>
          <p:nvPr/>
        </p:nvSpPr>
        <p:spPr>
          <a:xfrm>
            <a:off x="3757075" y="1897175"/>
            <a:ext cx="384300" cy="5016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baseline="-25000" lang="en" sz="3200">
                <a:solidFill>
                  <a:srgbClr val="6F2F9F"/>
                </a:solidFill>
                <a:latin typeface="Arial"/>
                <a:ea typeface="Arial"/>
                <a:cs typeface="Arial"/>
                <a:sym typeface="Arial"/>
              </a:rPr>
              <a:t>𝑤</a:t>
            </a:r>
            <a:r>
              <a:rPr lang="en" sz="1500">
                <a:solidFill>
                  <a:srgbClr val="6F2F9F"/>
                </a:solidFill>
                <a:latin typeface="Arial"/>
                <a:ea typeface="Arial"/>
                <a:cs typeface="Arial"/>
                <a:sym typeface="Arial"/>
              </a:rPr>
              <a:t>∗</a:t>
            </a:r>
            <a:endParaRPr sz="1500">
              <a:latin typeface="Arial"/>
              <a:ea typeface="Arial"/>
              <a:cs typeface="Arial"/>
              <a:sym typeface="Arial"/>
            </a:endParaRPr>
          </a:p>
        </p:txBody>
      </p:sp>
      <p:sp>
        <p:nvSpPr>
          <p:cNvPr id="427" name="Google Shape;427;p67"/>
          <p:cNvSpPr txBox="1"/>
          <p:nvPr/>
        </p:nvSpPr>
        <p:spPr>
          <a:xfrm>
            <a:off x="2970688" y="1380900"/>
            <a:ext cx="16902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006FC0"/>
                </a:solidFill>
                <a:latin typeface="Arial"/>
                <a:ea typeface="Arial"/>
                <a:cs typeface="Arial"/>
                <a:sym typeface="Arial"/>
              </a:rPr>
              <a:t>(𝑤</a:t>
            </a:r>
            <a:r>
              <a:rPr baseline="30000" lang="en" sz="2300">
                <a:solidFill>
                  <a:srgbClr val="006FC0"/>
                </a:solidFill>
                <a:latin typeface="Arial"/>
                <a:ea typeface="Arial"/>
                <a:cs typeface="Arial"/>
                <a:sym typeface="Arial"/>
              </a:rPr>
              <a:t>∗</a:t>
            </a:r>
            <a:r>
              <a:rPr lang="en" sz="2100">
                <a:solidFill>
                  <a:srgbClr val="006FC0"/>
                </a:solidFill>
                <a:latin typeface="Arial"/>
                <a:ea typeface="Arial"/>
                <a:cs typeface="Arial"/>
                <a:sym typeface="Arial"/>
              </a:rPr>
              <a:t>)</a:t>
            </a:r>
            <a:r>
              <a:rPr baseline="30000" lang="en" sz="2300">
                <a:solidFill>
                  <a:srgbClr val="006FC0"/>
                </a:solidFill>
                <a:latin typeface="Arial"/>
                <a:ea typeface="Arial"/>
                <a:cs typeface="Arial"/>
                <a:sym typeface="Arial"/>
              </a:rPr>
              <a:t>𝑇</a:t>
            </a:r>
            <a:r>
              <a:rPr lang="en" sz="2100">
                <a:solidFill>
                  <a:srgbClr val="006FC0"/>
                </a:solidFill>
                <a:latin typeface="Arial"/>
                <a:ea typeface="Arial"/>
                <a:cs typeface="Arial"/>
                <a:sym typeface="Arial"/>
              </a:rPr>
              <a:t>𝑥 &gt; 0</a:t>
            </a:r>
            <a:endParaRPr sz="2100">
              <a:latin typeface="Arial"/>
              <a:ea typeface="Arial"/>
              <a:cs typeface="Arial"/>
              <a:sym typeface="Arial"/>
            </a:endParaRPr>
          </a:p>
        </p:txBody>
      </p:sp>
      <p:sp>
        <p:nvSpPr>
          <p:cNvPr id="428" name="Google Shape;428;p67"/>
          <p:cNvSpPr txBox="1"/>
          <p:nvPr/>
        </p:nvSpPr>
        <p:spPr>
          <a:xfrm>
            <a:off x="5652576" y="2061200"/>
            <a:ext cx="14424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FF0000"/>
                </a:solidFill>
                <a:latin typeface="Arial"/>
                <a:ea typeface="Arial"/>
                <a:cs typeface="Arial"/>
                <a:sym typeface="Arial"/>
              </a:rPr>
              <a:t>(𝑤</a:t>
            </a:r>
            <a:r>
              <a:rPr baseline="30000" lang="en" sz="2300">
                <a:solidFill>
                  <a:srgbClr val="FF0000"/>
                </a:solidFill>
                <a:latin typeface="Arial"/>
                <a:ea typeface="Arial"/>
                <a:cs typeface="Arial"/>
                <a:sym typeface="Arial"/>
              </a:rPr>
              <a:t>∗</a:t>
            </a:r>
            <a:r>
              <a:rPr lang="en" sz="2100">
                <a:solidFill>
                  <a:srgbClr val="FF0000"/>
                </a:solidFill>
                <a:latin typeface="Arial"/>
                <a:ea typeface="Arial"/>
                <a:cs typeface="Arial"/>
                <a:sym typeface="Arial"/>
              </a:rPr>
              <a:t>)</a:t>
            </a:r>
            <a:r>
              <a:rPr baseline="30000" lang="en" sz="2300">
                <a:solidFill>
                  <a:srgbClr val="FF0000"/>
                </a:solidFill>
                <a:latin typeface="Arial"/>
                <a:ea typeface="Arial"/>
                <a:cs typeface="Arial"/>
                <a:sym typeface="Arial"/>
              </a:rPr>
              <a:t>𝑇</a:t>
            </a:r>
            <a:r>
              <a:rPr lang="en" sz="2100">
                <a:solidFill>
                  <a:srgbClr val="FF0000"/>
                </a:solidFill>
                <a:latin typeface="Arial"/>
                <a:ea typeface="Arial"/>
                <a:cs typeface="Arial"/>
                <a:sym typeface="Arial"/>
              </a:rPr>
              <a:t>𝑥 &lt; 0</a:t>
            </a:r>
            <a:endParaRPr sz="2100">
              <a:latin typeface="Arial"/>
              <a:ea typeface="Arial"/>
              <a:cs typeface="Arial"/>
              <a:sym typeface="Arial"/>
            </a:endParaRPr>
          </a:p>
        </p:txBody>
      </p:sp>
      <p:sp>
        <p:nvSpPr>
          <p:cNvPr id="429" name="Google Shape;429;p67"/>
          <p:cNvSpPr txBox="1"/>
          <p:nvPr/>
        </p:nvSpPr>
        <p:spPr>
          <a:xfrm>
            <a:off x="1051500" y="4468200"/>
            <a:ext cx="7041000" cy="332400"/>
          </a:xfrm>
          <a:prstGeom prst="rect">
            <a:avLst/>
          </a:prstGeom>
          <a:noFill/>
          <a:ln>
            <a:noFill/>
          </a:ln>
        </p:spPr>
        <p:txBody>
          <a:bodyPr anchorCtr="0" anchor="t" bIns="0" lIns="0" spcFirstLastPara="1" rIns="0" wrap="square" tIns="9050">
            <a:spAutoFit/>
          </a:bodyPr>
          <a:lstStyle/>
          <a:p>
            <a:pPr indent="0" lvl="0" marL="12700" rtl="0" algn="ctr">
              <a:lnSpc>
                <a:spcPct val="100000"/>
              </a:lnSpc>
              <a:spcBef>
                <a:spcPts val="0"/>
              </a:spcBef>
              <a:spcAft>
                <a:spcPts val="0"/>
              </a:spcAft>
              <a:buNone/>
            </a:pPr>
            <a:r>
              <a:rPr lang="en" sz="2100">
                <a:latin typeface="Arial"/>
                <a:ea typeface="Arial"/>
                <a:cs typeface="Arial"/>
                <a:sym typeface="Arial"/>
              </a:rPr>
              <a:t>Assume perfect separation between the two classes</a:t>
            </a:r>
            <a:endParaRPr sz="21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Motive: Multiple Optimal Solutions?</a:t>
            </a:r>
            <a:endParaRPr/>
          </a:p>
        </p:txBody>
      </p:sp>
      <p:grpSp>
        <p:nvGrpSpPr>
          <p:cNvPr id="435" name="Google Shape;435;p68"/>
          <p:cNvGrpSpPr/>
          <p:nvPr/>
        </p:nvGrpSpPr>
        <p:grpSpPr>
          <a:xfrm>
            <a:off x="2286598" y="3177518"/>
            <a:ext cx="103824" cy="103824"/>
            <a:chOff x="3294887" y="4384548"/>
            <a:chExt cx="175260" cy="175260"/>
          </a:xfrm>
        </p:grpSpPr>
        <p:sp>
          <p:nvSpPr>
            <p:cNvPr id="436" name="Google Shape;436;p68"/>
            <p:cNvSpPr/>
            <p:nvPr/>
          </p:nvSpPr>
          <p:spPr>
            <a:xfrm>
              <a:off x="3294887" y="4384548"/>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37" name="Google Shape;437;p68"/>
            <p:cNvSpPr/>
            <p:nvPr/>
          </p:nvSpPr>
          <p:spPr>
            <a:xfrm>
              <a:off x="3294887" y="4384548"/>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pic>
        <p:nvPicPr>
          <p:cNvPr id="438" name="Google Shape;438;p68"/>
          <p:cNvPicPr preferRelativeResize="0"/>
          <p:nvPr/>
        </p:nvPicPr>
        <p:blipFill rotWithShape="1">
          <a:blip r:embed="rId3">
            <a:alphaModFix/>
          </a:blip>
          <a:srcRect b="0" l="0" r="0" t="0"/>
          <a:stretch/>
        </p:blipFill>
        <p:spPr>
          <a:xfrm>
            <a:off x="5229892" y="3277780"/>
            <a:ext cx="115563" cy="115562"/>
          </a:xfrm>
          <a:prstGeom prst="rect">
            <a:avLst/>
          </a:prstGeom>
          <a:noFill/>
          <a:ln>
            <a:noFill/>
          </a:ln>
        </p:spPr>
      </p:pic>
      <p:pic>
        <p:nvPicPr>
          <p:cNvPr id="439" name="Google Shape;439;p68"/>
          <p:cNvPicPr preferRelativeResize="0"/>
          <p:nvPr/>
        </p:nvPicPr>
        <p:blipFill rotWithShape="1">
          <a:blip r:embed="rId3">
            <a:alphaModFix/>
          </a:blip>
          <a:srcRect b="0" l="0" r="0" t="0"/>
          <a:stretch/>
        </p:blipFill>
        <p:spPr>
          <a:xfrm>
            <a:off x="5350872" y="2329804"/>
            <a:ext cx="115563" cy="115563"/>
          </a:xfrm>
          <a:prstGeom prst="rect">
            <a:avLst/>
          </a:prstGeom>
          <a:noFill/>
          <a:ln>
            <a:noFill/>
          </a:ln>
        </p:spPr>
      </p:pic>
      <p:pic>
        <p:nvPicPr>
          <p:cNvPr id="440" name="Google Shape;440;p68"/>
          <p:cNvPicPr preferRelativeResize="0"/>
          <p:nvPr/>
        </p:nvPicPr>
        <p:blipFill rotWithShape="1">
          <a:blip r:embed="rId3">
            <a:alphaModFix/>
          </a:blip>
          <a:srcRect b="0" l="0" r="0" t="0"/>
          <a:stretch/>
        </p:blipFill>
        <p:spPr>
          <a:xfrm>
            <a:off x="5370734" y="2773096"/>
            <a:ext cx="115563" cy="115562"/>
          </a:xfrm>
          <a:prstGeom prst="rect">
            <a:avLst/>
          </a:prstGeom>
          <a:noFill/>
          <a:ln>
            <a:noFill/>
          </a:ln>
        </p:spPr>
      </p:pic>
      <p:pic>
        <p:nvPicPr>
          <p:cNvPr id="441" name="Google Shape;441;p68"/>
          <p:cNvPicPr preferRelativeResize="0"/>
          <p:nvPr/>
        </p:nvPicPr>
        <p:blipFill rotWithShape="1">
          <a:blip r:embed="rId3">
            <a:alphaModFix/>
          </a:blip>
          <a:srcRect b="0" l="0" r="0" t="0"/>
          <a:stretch/>
        </p:blipFill>
        <p:spPr>
          <a:xfrm>
            <a:off x="5389694" y="3006929"/>
            <a:ext cx="115563" cy="115562"/>
          </a:xfrm>
          <a:prstGeom prst="rect">
            <a:avLst/>
          </a:prstGeom>
          <a:noFill/>
          <a:ln>
            <a:noFill/>
          </a:ln>
        </p:spPr>
      </p:pic>
      <p:pic>
        <p:nvPicPr>
          <p:cNvPr id="442" name="Google Shape;442;p68"/>
          <p:cNvPicPr preferRelativeResize="0"/>
          <p:nvPr/>
        </p:nvPicPr>
        <p:blipFill rotWithShape="1">
          <a:blip r:embed="rId3">
            <a:alphaModFix/>
          </a:blip>
          <a:srcRect b="0" l="0" r="0" t="0"/>
          <a:stretch/>
        </p:blipFill>
        <p:spPr>
          <a:xfrm>
            <a:off x="5497132" y="3533282"/>
            <a:ext cx="115563" cy="115562"/>
          </a:xfrm>
          <a:prstGeom prst="rect">
            <a:avLst/>
          </a:prstGeom>
          <a:noFill/>
          <a:ln>
            <a:noFill/>
          </a:ln>
        </p:spPr>
      </p:pic>
      <p:sp>
        <p:nvSpPr>
          <p:cNvPr id="443" name="Google Shape;443;p68"/>
          <p:cNvSpPr txBox="1"/>
          <p:nvPr/>
        </p:nvSpPr>
        <p:spPr>
          <a:xfrm>
            <a:off x="1291800" y="2339950"/>
            <a:ext cx="11652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5B9BD4"/>
                </a:solidFill>
                <a:latin typeface="Arial"/>
                <a:ea typeface="Arial"/>
                <a:cs typeface="Arial"/>
                <a:sym typeface="Arial"/>
              </a:rPr>
              <a:t>Class +1</a:t>
            </a:r>
            <a:endParaRPr sz="2100">
              <a:latin typeface="Arial"/>
              <a:ea typeface="Arial"/>
              <a:cs typeface="Arial"/>
              <a:sym typeface="Arial"/>
            </a:endParaRPr>
          </a:p>
        </p:txBody>
      </p:sp>
      <p:sp>
        <p:nvSpPr>
          <p:cNvPr id="444" name="Google Shape;444;p68"/>
          <p:cNvSpPr txBox="1"/>
          <p:nvPr/>
        </p:nvSpPr>
        <p:spPr>
          <a:xfrm>
            <a:off x="6007443" y="3183925"/>
            <a:ext cx="10875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FF0000"/>
                </a:solidFill>
                <a:latin typeface="Arial"/>
                <a:ea typeface="Arial"/>
                <a:cs typeface="Arial"/>
                <a:sym typeface="Arial"/>
              </a:rPr>
              <a:t>Class -1</a:t>
            </a:r>
            <a:endParaRPr sz="2100">
              <a:latin typeface="Arial"/>
              <a:ea typeface="Arial"/>
              <a:cs typeface="Arial"/>
              <a:sym typeface="Arial"/>
            </a:endParaRPr>
          </a:p>
        </p:txBody>
      </p:sp>
      <p:sp>
        <p:nvSpPr>
          <p:cNvPr id="445" name="Google Shape;445;p68"/>
          <p:cNvSpPr txBox="1"/>
          <p:nvPr/>
        </p:nvSpPr>
        <p:spPr>
          <a:xfrm>
            <a:off x="2970688" y="1380900"/>
            <a:ext cx="16902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006FC0"/>
                </a:solidFill>
                <a:latin typeface="Arial"/>
                <a:ea typeface="Arial"/>
                <a:cs typeface="Arial"/>
                <a:sym typeface="Arial"/>
              </a:rPr>
              <a:t>(𝑤</a:t>
            </a:r>
            <a:r>
              <a:rPr baseline="30000" lang="en" sz="2300">
                <a:solidFill>
                  <a:srgbClr val="006FC0"/>
                </a:solidFill>
                <a:latin typeface="Arial"/>
                <a:ea typeface="Arial"/>
                <a:cs typeface="Arial"/>
                <a:sym typeface="Arial"/>
              </a:rPr>
              <a:t>∗</a:t>
            </a:r>
            <a:r>
              <a:rPr lang="en" sz="2100">
                <a:solidFill>
                  <a:srgbClr val="006FC0"/>
                </a:solidFill>
                <a:latin typeface="Arial"/>
                <a:ea typeface="Arial"/>
                <a:cs typeface="Arial"/>
                <a:sym typeface="Arial"/>
              </a:rPr>
              <a:t>)</a:t>
            </a:r>
            <a:r>
              <a:rPr baseline="30000" lang="en" sz="2300">
                <a:solidFill>
                  <a:srgbClr val="006FC0"/>
                </a:solidFill>
                <a:latin typeface="Arial"/>
                <a:ea typeface="Arial"/>
                <a:cs typeface="Arial"/>
                <a:sym typeface="Arial"/>
              </a:rPr>
              <a:t>𝑇</a:t>
            </a:r>
            <a:r>
              <a:rPr lang="en" sz="2100">
                <a:solidFill>
                  <a:srgbClr val="006FC0"/>
                </a:solidFill>
                <a:latin typeface="Arial"/>
                <a:ea typeface="Arial"/>
                <a:cs typeface="Arial"/>
                <a:sym typeface="Arial"/>
              </a:rPr>
              <a:t>𝑥 &gt; 0</a:t>
            </a:r>
            <a:endParaRPr sz="2100">
              <a:latin typeface="Arial"/>
              <a:ea typeface="Arial"/>
              <a:cs typeface="Arial"/>
              <a:sym typeface="Arial"/>
            </a:endParaRPr>
          </a:p>
        </p:txBody>
      </p:sp>
      <p:sp>
        <p:nvSpPr>
          <p:cNvPr id="446" name="Google Shape;446;p68"/>
          <p:cNvSpPr txBox="1"/>
          <p:nvPr/>
        </p:nvSpPr>
        <p:spPr>
          <a:xfrm>
            <a:off x="5652576" y="2061200"/>
            <a:ext cx="14424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FF0000"/>
                </a:solidFill>
                <a:latin typeface="Arial"/>
                <a:ea typeface="Arial"/>
                <a:cs typeface="Arial"/>
                <a:sym typeface="Arial"/>
              </a:rPr>
              <a:t>(𝑤</a:t>
            </a:r>
            <a:r>
              <a:rPr baseline="30000" lang="en" sz="2300">
                <a:solidFill>
                  <a:srgbClr val="FF0000"/>
                </a:solidFill>
                <a:latin typeface="Arial"/>
                <a:ea typeface="Arial"/>
                <a:cs typeface="Arial"/>
                <a:sym typeface="Arial"/>
              </a:rPr>
              <a:t>∗</a:t>
            </a:r>
            <a:r>
              <a:rPr lang="en" sz="2100">
                <a:solidFill>
                  <a:srgbClr val="FF0000"/>
                </a:solidFill>
                <a:latin typeface="Arial"/>
                <a:ea typeface="Arial"/>
                <a:cs typeface="Arial"/>
                <a:sym typeface="Arial"/>
              </a:rPr>
              <a:t>)</a:t>
            </a:r>
            <a:r>
              <a:rPr baseline="30000" lang="en" sz="2300">
                <a:solidFill>
                  <a:srgbClr val="FF0000"/>
                </a:solidFill>
                <a:latin typeface="Arial"/>
                <a:ea typeface="Arial"/>
                <a:cs typeface="Arial"/>
                <a:sym typeface="Arial"/>
              </a:rPr>
              <a:t>𝑇</a:t>
            </a:r>
            <a:r>
              <a:rPr lang="en" sz="2100">
                <a:solidFill>
                  <a:srgbClr val="FF0000"/>
                </a:solidFill>
                <a:latin typeface="Arial"/>
                <a:ea typeface="Arial"/>
                <a:cs typeface="Arial"/>
                <a:sym typeface="Arial"/>
              </a:rPr>
              <a:t>𝑥 &lt; 0</a:t>
            </a:r>
            <a:endParaRPr sz="2100">
              <a:latin typeface="Arial"/>
              <a:ea typeface="Arial"/>
              <a:cs typeface="Arial"/>
              <a:sym typeface="Arial"/>
            </a:endParaRPr>
          </a:p>
        </p:txBody>
      </p:sp>
      <p:sp>
        <p:nvSpPr>
          <p:cNvPr id="447" name="Google Shape;447;p68"/>
          <p:cNvSpPr txBox="1"/>
          <p:nvPr/>
        </p:nvSpPr>
        <p:spPr>
          <a:xfrm>
            <a:off x="1051500" y="4468200"/>
            <a:ext cx="7041000" cy="332400"/>
          </a:xfrm>
          <a:prstGeom prst="rect">
            <a:avLst/>
          </a:prstGeom>
          <a:noFill/>
          <a:ln>
            <a:noFill/>
          </a:ln>
        </p:spPr>
        <p:txBody>
          <a:bodyPr anchorCtr="0" anchor="t" bIns="0" lIns="0" spcFirstLastPara="1" rIns="0" wrap="square" tIns="9050">
            <a:spAutoFit/>
          </a:bodyPr>
          <a:lstStyle/>
          <a:p>
            <a:pPr indent="0" lvl="0" marL="12700" rtl="0" algn="ctr">
              <a:lnSpc>
                <a:spcPct val="100000"/>
              </a:lnSpc>
              <a:spcBef>
                <a:spcPts val="0"/>
              </a:spcBef>
              <a:spcAft>
                <a:spcPts val="0"/>
              </a:spcAft>
              <a:buSzPts val="1100"/>
              <a:buNone/>
            </a:pPr>
            <a:r>
              <a:rPr lang="en" sz="2100"/>
              <a:t>Same on empirical loss; Different on test/expected loss</a:t>
            </a:r>
            <a:endParaRPr sz="2100"/>
          </a:p>
        </p:txBody>
      </p:sp>
      <p:grpSp>
        <p:nvGrpSpPr>
          <p:cNvPr id="448" name="Google Shape;448;p68"/>
          <p:cNvGrpSpPr/>
          <p:nvPr/>
        </p:nvGrpSpPr>
        <p:grpSpPr>
          <a:xfrm>
            <a:off x="2563763" y="1784471"/>
            <a:ext cx="2366285" cy="2016894"/>
            <a:chOff x="3762755" y="2033016"/>
            <a:chExt cx="3994405" cy="3404616"/>
          </a:xfrm>
        </p:grpSpPr>
        <p:sp>
          <p:nvSpPr>
            <p:cNvPr id="449" name="Google Shape;449;p68"/>
            <p:cNvSpPr/>
            <p:nvPr/>
          </p:nvSpPr>
          <p:spPr>
            <a:xfrm>
              <a:off x="4248911" y="2033016"/>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0" name="Google Shape;450;p68"/>
            <p:cNvSpPr/>
            <p:nvPr/>
          </p:nvSpPr>
          <p:spPr>
            <a:xfrm>
              <a:off x="4248911" y="2033016"/>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1" name="Google Shape;451;p68"/>
            <p:cNvSpPr/>
            <p:nvPr/>
          </p:nvSpPr>
          <p:spPr>
            <a:xfrm>
              <a:off x="3762755" y="287578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2" name="Google Shape;452;p68"/>
            <p:cNvSpPr/>
            <p:nvPr/>
          </p:nvSpPr>
          <p:spPr>
            <a:xfrm>
              <a:off x="3762755" y="287578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3" name="Google Shape;453;p68"/>
            <p:cNvSpPr/>
            <p:nvPr/>
          </p:nvSpPr>
          <p:spPr>
            <a:xfrm>
              <a:off x="3915155" y="3692652"/>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4" name="Google Shape;454;p68"/>
            <p:cNvSpPr/>
            <p:nvPr/>
          </p:nvSpPr>
          <p:spPr>
            <a:xfrm>
              <a:off x="3915155" y="3692652"/>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5" name="Google Shape;455;p68"/>
            <p:cNvSpPr/>
            <p:nvPr/>
          </p:nvSpPr>
          <p:spPr>
            <a:xfrm>
              <a:off x="5204459" y="235000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6" name="Google Shape;456;p68"/>
            <p:cNvSpPr/>
            <p:nvPr/>
          </p:nvSpPr>
          <p:spPr>
            <a:xfrm>
              <a:off x="5204459" y="235000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7" name="Google Shape;457;p68"/>
            <p:cNvSpPr/>
            <p:nvPr/>
          </p:nvSpPr>
          <p:spPr>
            <a:xfrm>
              <a:off x="4425695" y="3279648"/>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8" name="Google Shape;458;p68"/>
            <p:cNvSpPr/>
            <p:nvPr/>
          </p:nvSpPr>
          <p:spPr>
            <a:xfrm>
              <a:off x="4425695" y="3279648"/>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59" name="Google Shape;459;p68"/>
            <p:cNvSpPr/>
            <p:nvPr/>
          </p:nvSpPr>
          <p:spPr>
            <a:xfrm>
              <a:off x="5064252" y="2755392"/>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60" name="Google Shape;460;p68"/>
            <p:cNvSpPr/>
            <p:nvPr/>
          </p:nvSpPr>
          <p:spPr>
            <a:xfrm>
              <a:off x="5064252" y="2755392"/>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61" name="Google Shape;461;p68"/>
            <p:cNvSpPr/>
            <p:nvPr/>
          </p:nvSpPr>
          <p:spPr>
            <a:xfrm>
              <a:off x="5785104" y="244906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62" name="Google Shape;462;p68"/>
            <p:cNvSpPr/>
            <p:nvPr/>
          </p:nvSpPr>
          <p:spPr>
            <a:xfrm>
              <a:off x="5785104" y="244906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63" name="Google Shape;463;p68"/>
            <p:cNvSpPr/>
            <p:nvPr/>
          </p:nvSpPr>
          <p:spPr>
            <a:xfrm>
              <a:off x="4396739" y="3966972"/>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64" name="Google Shape;464;p68"/>
            <p:cNvSpPr/>
            <p:nvPr/>
          </p:nvSpPr>
          <p:spPr>
            <a:xfrm>
              <a:off x="4396739" y="3966972"/>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pic>
          <p:nvPicPr>
            <p:cNvPr id="465" name="Google Shape;465;p68"/>
            <p:cNvPicPr preferRelativeResize="0"/>
            <p:nvPr/>
          </p:nvPicPr>
          <p:blipFill rotWithShape="1">
            <a:blip r:embed="rId3">
              <a:alphaModFix/>
            </a:blip>
            <a:srcRect b="0" l="0" r="0" t="0"/>
            <a:stretch/>
          </p:blipFill>
          <p:spPr>
            <a:xfrm>
              <a:off x="7562088" y="3592067"/>
              <a:ext cx="195072" cy="195072"/>
            </a:xfrm>
            <a:prstGeom prst="rect">
              <a:avLst/>
            </a:prstGeom>
            <a:noFill/>
            <a:ln>
              <a:noFill/>
            </a:ln>
          </p:spPr>
        </p:pic>
        <p:pic>
          <p:nvPicPr>
            <p:cNvPr id="466" name="Google Shape;466;p68"/>
            <p:cNvPicPr preferRelativeResize="0"/>
            <p:nvPr/>
          </p:nvPicPr>
          <p:blipFill rotWithShape="1">
            <a:blip r:embed="rId3">
              <a:alphaModFix/>
            </a:blip>
            <a:srcRect b="0" l="0" r="0" t="0"/>
            <a:stretch/>
          </p:blipFill>
          <p:spPr>
            <a:xfrm>
              <a:off x="7344155" y="5242560"/>
              <a:ext cx="195072" cy="195072"/>
            </a:xfrm>
            <a:prstGeom prst="rect">
              <a:avLst/>
            </a:prstGeom>
            <a:noFill/>
            <a:ln>
              <a:noFill/>
            </a:ln>
          </p:spPr>
        </p:pic>
        <p:pic>
          <p:nvPicPr>
            <p:cNvPr id="467" name="Google Shape;467;p68"/>
            <p:cNvPicPr preferRelativeResize="0"/>
            <p:nvPr/>
          </p:nvPicPr>
          <p:blipFill rotWithShape="1">
            <a:blip r:embed="rId4">
              <a:alphaModFix/>
            </a:blip>
            <a:srcRect b="0" l="0" r="0" t="0"/>
            <a:stretch/>
          </p:blipFill>
          <p:spPr>
            <a:xfrm>
              <a:off x="6652260" y="4893563"/>
              <a:ext cx="195072" cy="195071"/>
            </a:xfrm>
            <a:prstGeom prst="rect">
              <a:avLst/>
            </a:prstGeom>
            <a:noFill/>
            <a:ln>
              <a:noFill/>
            </a:ln>
          </p:spPr>
        </p:pic>
        <p:pic>
          <p:nvPicPr>
            <p:cNvPr id="468" name="Google Shape;468;p68"/>
            <p:cNvPicPr preferRelativeResize="0"/>
            <p:nvPr/>
          </p:nvPicPr>
          <p:blipFill rotWithShape="1">
            <a:blip r:embed="rId3">
              <a:alphaModFix/>
            </a:blip>
            <a:srcRect b="0" l="0" r="0" t="0"/>
            <a:stretch/>
          </p:blipFill>
          <p:spPr>
            <a:xfrm>
              <a:off x="7379208" y="4695444"/>
              <a:ext cx="195072" cy="195071"/>
            </a:xfrm>
            <a:prstGeom prst="rect">
              <a:avLst/>
            </a:prstGeom>
            <a:noFill/>
            <a:ln>
              <a:noFill/>
            </a:ln>
          </p:spPr>
        </p:pic>
      </p:grpSp>
      <p:grpSp>
        <p:nvGrpSpPr>
          <p:cNvPr id="469" name="Google Shape;469;p68"/>
          <p:cNvGrpSpPr/>
          <p:nvPr/>
        </p:nvGrpSpPr>
        <p:grpSpPr>
          <a:xfrm>
            <a:off x="1943328" y="1438489"/>
            <a:ext cx="3978280" cy="3029842"/>
            <a:chOff x="3099054" y="1184910"/>
            <a:chExt cx="5931534" cy="5337048"/>
          </a:xfrm>
        </p:grpSpPr>
        <p:sp>
          <p:nvSpPr>
            <p:cNvPr id="470" name="Google Shape;470;p68"/>
            <p:cNvSpPr/>
            <p:nvPr/>
          </p:nvSpPr>
          <p:spPr>
            <a:xfrm>
              <a:off x="4089654" y="1184910"/>
              <a:ext cx="4026534" cy="5311140"/>
            </a:xfrm>
            <a:custGeom>
              <a:rect b="b" l="l" r="r" t="t"/>
              <a:pathLst>
                <a:path extrusionOk="0" h="5311140" w="4026534">
                  <a:moveTo>
                    <a:pt x="4026280" y="0"/>
                  </a:moveTo>
                  <a:lnTo>
                    <a:pt x="0" y="5310555"/>
                  </a:lnTo>
                </a:path>
              </a:pathLst>
            </a:custGeom>
            <a:noFill/>
            <a:ln cap="flat" cmpd="sng" w="502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71" name="Google Shape;471;p68"/>
            <p:cNvSpPr/>
            <p:nvPr/>
          </p:nvSpPr>
          <p:spPr>
            <a:xfrm>
              <a:off x="5004054" y="1210818"/>
              <a:ext cx="4026534" cy="5311140"/>
            </a:xfrm>
            <a:custGeom>
              <a:rect b="b" l="l" r="r" t="t"/>
              <a:pathLst>
                <a:path extrusionOk="0" h="5311140" w="4026534">
                  <a:moveTo>
                    <a:pt x="4026280" y="0"/>
                  </a:moveTo>
                  <a:lnTo>
                    <a:pt x="0" y="5310555"/>
                  </a:lnTo>
                </a:path>
              </a:pathLst>
            </a:custGeom>
            <a:noFill/>
            <a:ln cap="flat" cmpd="sng" w="502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72" name="Google Shape;472;p68"/>
            <p:cNvSpPr/>
            <p:nvPr/>
          </p:nvSpPr>
          <p:spPr>
            <a:xfrm>
              <a:off x="3099054" y="1210818"/>
              <a:ext cx="4026534" cy="5311140"/>
            </a:xfrm>
            <a:custGeom>
              <a:rect b="b" l="l" r="r" t="t"/>
              <a:pathLst>
                <a:path extrusionOk="0" h="5311140" w="4026534">
                  <a:moveTo>
                    <a:pt x="4026280" y="0"/>
                  </a:moveTo>
                  <a:lnTo>
                    <a:pt x="0" y="5310555"/>
                  </a:lnTo>
                </a:path>
              </a:pathLst>
            </a:custGeom>
            <a:noFill/>
            <a:ln cap="flat" cmpd="sng" w="502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sp>
        <p:nvSpPr>
          <p:cNvPr id="473" name="Google Shape;473;p68"/>
          <p:cNvSpPr txBox="1"/>
          <p:nvPr/>
        </p:nvSpPr>
        <p:spPr>
          <a:xfrm>
            <a:off x="3212275" y="2295225"/>
            <a:ext cx="2289000" cy="363300"/>
          </a:xfrm>
          <a:prstGeom prst="rect">
            <a:avLst/>
          </a:prstGeom>
          <a:noFill/>
          <a:ln>
            <a:noFill/>
          </a:ln>
        </p:spPr>
        <p:txBody>
          <a:bodyPr anchorCtr="0" anchor="t" bIns="0" lIns="0" spcFirstLastPara="1" rIns="0" wrap="square" tIns="9050">
            <a:spAutoFit/>
          </a:bodyPr>
          <a:lstStyle/>
          <a:p>
            <a:pPr indent="0" lvl="0" marL="0" rtl="0" algn="l">
              <a:lnSpc>
                <a:spcPct val="107154"/>
              </a:lnSpc>
              <a:spcBef>
                <a:spcPts val="0"/>
              </a:spcBef>
              <a:spcAft>
                <a:spcPts val="0"/>
              </a:spcAft>
              <a:buNone/>
            </a:pPr>
            <a:r>
              <a:rPr lang="en" sz="2100">
                <a:solidFill>
                  <a:srgbClr val="6F2F9F"/>
                </a:solidFill>
                <a:latin typeface="Arial"/>
                <a:ea typeface="Arial"/>
                <a:cs typeface="Arial"/>
                <a:sym typeface="Arial"/>
              </a:rPr>
              <a:t>𝑤</a:t>
            </a:r>
            <a:r>
              <a:rPr baseline="-25000" lang="en" sz="2300">
                <a:solidFill>
                  <a:srgbClr val="6F2F9F"/>
                </a:solidFill>
                <a:latin typeface="Arial"/>
                <a:ea typeface="Arial"/>
                <a:cs typeface="Arial"/>
                <a:sym typeface="Arial"/>
              </a:rPr>
              <a:t>1	    </a:t>
            </a:r>
            <a:r>
              <a:rPr lang="en" sz="2100">
                <a:solidFill>
                  <a:srgbClr val="6F2F9F"/>
                </a:solidFill>
                <a:latin typeface="Arial"/>
                <a:ea typeface="Arial"/>
                <a:cs typeface="Arial"/>
                <a:sym typeface="Arial"/>
              </a:rPr>
              <a:t>𝑤</a:t>
            </a:r>
            <a:r>
              <a:rPr baseline="-25000" lang="en" sz="2300">
                <a:solidFill>
                  <a:srgbClr val="6F2F9F"/>
                </a:solidFill>
                <a:latin typeface="Arial"/>
                <a:ea typeface="Arial"/>
                <a:cs typeface="Arial"/>
                <a:sym typeface="Arial"/>
              </a:rPr>
              <a:t>2</a:t>
            </a:r>
            <a:r>
              <a:rPr baseline="-25000" lang="en" sz="2300">
                <a:solidFill>
                  <a:srgbClr val="6F2F9F"/>
                </a:solidFill>
              </a:rPr>
              <a:t>       </a:t>
            </a:r>
            <a:r>
              <a:rPr lang="en" sz="2100">
                <a:solidFill>
                  <a:srgbClr val="6F2F9F"/>
                </a:solidFill>
                <a:latin typeface="Arial"/>
                <a:ea typeface="Arial"/>
                <a:cs typeface="Arial"/>
                <a:sym typeface="Arial"/>
              </a:rPr>
              <a:t>𝑤</a:t>
            </a:r>
            <a:r>
              <a:rPr baseline="-25000" lang="en" sz="2300">
                <a:solidFill>
                  <a:srgbClr val="6F2F9F"/>
                </a:solidFill>
                <a:latin typeface="Arial"/>
                <a:ea typeface="Arial"/>
                <a:cs typeface="Arial"/>
                <a:sym typeface="Arial"/>
              </a:rPr>
              <a:t>3</a:t>
            </a:r>
            <a:endParaRPr baseline="-25000" sz="23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𝑤</a:t>
            </a:r>
            <a:r>
              <a:rPr baseline="-25000" lang="en"/>
              <a:t>1</a:t>
            </a:r>
            <a:r>
              <a:rPr lang="en"/>
              <a:t>?</a:t>
            </a:r>
            <a:endParaRPr/>
          </a:p>
        </p:txBody>
      </p:sp>
      <p:grpSp>
        <p:nvGrpSpPr>
          <p:cNvPr id="479" name="Google Shape;479;p69"/>
          <p:cNvGrpSpPr/>
          <p:nvPr/>
        </p:nvGrpSpPr>
        <p:grpSpPr>
          <a:xfrm>
            <a:off x="2286598" y="3177518"/>
            <a:ext cx="103824" cy="103824"/>
            <a:chOff x="3294887" y="4384548"/>
            <a:chExt cx="175260" cy="175260"/>
          </a:xfrm>
        </p:grpSpPr>
        <p:sp>
          <p:nvSpPr>
            <p:cNvPr id="480" name="Google Shape;480;p69"/>
            <p:cNvSpPr/>
            <p:nvPr/>
          </p:nvSpPr>
          <p:spPr>
            <a:xfrm>
              <a:off x="3294887" y="4384548"/>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81" name="Google Shape;481;p69"/>
            <p:cNvSpPr/>
            <p:nvPr/>
          </p:nvSpPr>
          <p:spPr>
            <a:xfrm>
              <a:off x="3294887" y="4384548"/>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pic>
        <p:nvPicPr>
          <p:cNvPr id="482" name="Google Shape;482;p69"/>
          <p:cNvPicPr preferRelativeResize="0"/>
          <p:nvPr/>
        </p:nvPicPr>
        <p:blipFill rotWithShape="1">
          <a:blip r:embed="rId3">
            <a:alphaModFix/>
          </a:blip>
          <a:srcRect b="0" l="0" r="0" t="0"/>
          <a:stretch/>
        </p:blipFill>
        <p:spPr>
          <a:xfrm>
            <a:off x="5229892" y="3277780"/>
            <a:ext cx="115563" cy="115562"/>
          </a:xfrm>
          <a:prstGeom prst="rect">
            <a:avLst/>
          </a:prstGeom>
          <a:noFill/>
          <a:ln>
            <a:noFill/>
          </a:ln>
        </p:spPr>
      </p:pic>
      <p:pic>
        <p:nvPicPr>
          <p:cNvPr id="483" name="Google Shape;483;p69"/>
          <p:cNvPicPr preferRelativeResize="0"/>
          <p:nvPr/>
        </p:nvPicPr>
        <p:blipFill rotWithShape="1">
          <a:blip r:embed="rId3">
            <a:alphaModFix/>
          </a:blip>
          <a:srcRect b="0" l="0" r="0" t="0"/>
          <a:stretch/>
        </p:blipFill>
        <p:spPr>
          <a:xfrm>
            <a:off x="5350872" y="2329804"/>
            <a:ext cx="115563" cy="115563"/>
          </a:xfrm>
          <a:prstGeom prst="rect">
            <a:avLst/>
          </a:prstGeom>
          <a:noFill/>
          <a:ln>
            <a:noFill/>
          </a:ln>
        </p:spPr>
      </p:pic>
      <p:pic>
        <p:nvPicPr>
          <p:cNvPr id="484" name="Google Shape;484;p69"/>
          <p:cNvPicPr preferRelativeResize="0"/>
          <p:nvPr/>
        </p:nvPicPr>
        <p:blipFill rotWithShape="1">
          <a:blip r:embed="rId3">
            <a:alphaModFix/>
          </a:blip>
          <a:srcRect b="0" l="0" r="0" t="0"/>
          <a:stretch/>
        </p:blipFill>
        <p:spPr>
          <a:xfrm>
            <a:off x="5370734" y="2773096"/>
            <a:ext cx="115563" cy="115562"/>
          </a:xfrm>
          <a:prstGeom prst="rect">
            <a:avLst/>
          </a:prstGeom>
          <a:noFill/>
          <a:ln>
            <a:noFill/>
          </a:ln>
        </p:spPr>
      </p:pic>
      <p:pic>
        <p:nvPicPr>
          <p:cNvPr id="485" name="Google Shape;485;p69"/>
          <p:cNvPicPr preferRelativeResize="0"/>
          <p:nvPr/>
        </p:nvPicPr>
        <p:blipFill rotWithShape="1">
          <a:blip r:embed="rId3">
            <a:alphaModFix/>
          </a:blip>
          <a:srcRect b="0" l="0" r="0" t="0"/>
          <a:stretch/>
        </p:blipFill>
        <p:spPr>
          <a:xfrm>
            <a:off x="5389694" y="3006929"/>
            <a:ext cx="115563" cy="115562"/>
          </a:xfrm>
          <a:prstGeom prst="rect">
            <a:avLst/>
          </a:prstGeom>
          <a:noFill/>
          <a:ln>
            <a:noFill/>
          </a:ln>
        </p:spPr>
      </p:pic>
      <p:pic>
        <p:nvPicPr>
          <p:cNvPr id="486" name="Google Shape;486;p69"/>
          <p:cNvPicPr preferRelativeResize="0"/>
          <p:nvPr/>
        </p:nvPicPr>
        <p:blipFill rotWithShape="1">
          <a:blip r:embed="rId3">
            <a:alphaModFix/>
          </a:blip>
          <a:srcRect b="0" l="0" r="0" t="0"/>
          <a:stretch/>
        </p:blipFill>
        <p:spPr>
          <a:xfrm>
            <a:off x="5497132" y="3533282"/>
            <a:ext cx="115563" cy="115562"/>
          </a:xfrm>
          <a:prstGeom prst="rect">
            <a:avLst/>
          </a:prstGeom>
          <a:noFill/>
          <a:ln>
            <a:noFill/>
          </a:ln>
        </p:spPr>
      </p:pic>
      <p:sp>
        <p:nvSpPr>
          <p:cNvPr id="487" name="Google Shape;487;p69"/>
          <p:cNvSpPr txBox="1"/>
          <p:nvPr/>
        </p:nvSpPr>
        <p:spPr>
          <a:xfrm>
            <a:off x="1291800" y="2339950"/>
            <a:ext cx="11652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5B9BD4"/>
                </a:solidFill>
                <a:latin typeface="Arial"/>
                <a:ea typeface="Arial"/>
                <a:cs typeface="Arial"/>
                <a:sym typeface="Arial"/>
              </a:rPr>
              <a:t>Class +1</a:t>
            </a:r>
            <a:endParaRPr sz="2100">
              <a:latin typeface="Arial"/>
              <a:ea typeface="Arial"/>
              <a:cs typeface="Arial"/>
              <a:sym typeface="Arial"/>
            </a:endParaRPr>
          </a:p>
        </p:txBody>
      </p:sp>
      <p:sp>
        <p:nvSpPr>
          <p:cNvPr id="488" name="Google Shape;488;p69"/>
          <p:cNvSpPr txBox="1"/>
          <p:nvPr/>
        </p:nvSpPr>
        <p:spPr>
          <a:xfrm>
            <a:off x="6007443" y="3183925"/>
            <a:ext cx="10875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FF0000"/>
                </a:solidFill>
                <a:latin typeface="Arial"/>
                <a:ea typeface="Arial"/>
                <a:cs typeface="Arial"/>
                <a:sym typeface="Arial"/>
              </a:rPr>
              <a:t>Class -1</a:t>
            </a:r>
            <a:endParaRPr sz="2100">
              <a:latin typeface="Arial"/>
              <a:ea typeface="Arial"/>
              <a:cs typeface="Arial"/>
              <a:sym typeface="Arial"/>
            </a:endParaRPr>
          </a:p>
        </p:txBody>
      </p:sp>
      <p:sp>
        <p:nvSpPr>
          <p:cNvPr id="489" name="Google Shape;489;p69"/>
          <p:cNvSpPr txBox="1"/>
          <p:nvPr/>
        </p:nvSpPr>
        <p:spPr>
          <a:xfrm>
            <a:off x="2970688" y="1380900"/>
            <a:ext cx="16902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006FC0"/>
                </a:solidFill>
                <a:latin typeface="Arial"/>
                <a:ea typeface="Arial"/>
                <a:cs typeface="Arial"/>
                <a:sym typeface="Arial"/>
              </a:rPr>
              <a:t>(𝑤</a:t>
            </a:r>
            <a:r>
              <a:rPr baseline="30000" lang="en" sz="2300">
                <a:solidFill>
                  <a:srgbClr val="006FC0"/>
                </a:solidFill>
                <a:latin typeface="Arial"/>
                <a:ea typeface="Arial"/>
                <a:cs typeface="Arial"/>
                <a:sym typeface="Arial"/>
              </a:rPr>
              <a:t>∗</a:t>
            </a:r>
            <a:r>
              <a:rPr lang="en" sz="2100">
                <a:solidFill>
                  <a:srgbClr val="006FC0"/>
                </a:solidFill>
                <a:latin typeface="Arial"/>
                <a:ea typeface="Arial"/>
                <a:cs typeface="Arial"/>
                <a:sym typeface="Arial"/>
              </a:rPr>
              <a:t>)</a:t>
            </a:r>
            <a:r>
              <a:rPr baseline="30000" lang="en" sz="2300">
                <a:solidFill>
                  <a:srgbClr val="006FC0"/>
                </a:solidFill>
                <a:latin typeface="Arial"/>
                <a:ea typeface="Arial"/>
                <a:cs typeface="Arial"/>
                <a:sym typeface="Arial"/>
              </a:rPr>
              <a:t>𝑇</a:t>
            </a:r>
            <a:r>
              <a:rPr lang="en" sz="2100">
                <a:solidFill>
                  <a:srgbClr val="006FC0"/>
                </a:solidFill>
                <a:latin typeface="Arial"/>
                <a:ea typeface="Arial"/>
                <a:cs typeface="Arial"/>
                <a:sym typeface="Arial"/>
              </a:rPr>
              <a:t>𝑥 &gt; 0</a:t>
            </a:r>
            <a:endParaRPr sz="2100">
              <a:latin typeface="Arial"/>
              <a:ea typeface="Arial"/>
              <a:cs typeface="Arial"/>
              <a:sym typeface="Arial"/>
            </a:endParaRPr>
          </a:p>
        </p:txBody>
      </p:sp>
      <p:sp>
        <p:nvSpPr>
          <p:cNvPr id="490" name="Google Shape;490;p69"/>
          <p:cNvSpPr txBox="1"/>
          <p:nvPr/>
        </p:nvSpPr>
        <p:spPr>
          <a:xfrm>
            <a:off x="5652576" y="2061200"/>
            <a:ext cx="14424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FF0000"/>
                </a:solidFill>
                <a:latin typeface="Arial"/>
                <a:ea typeface="Arial"/>
                <a:cs typeface="Arial"/>
                <a:sym typeface="Arial"/>
              </a:rPr>
              <a:t>(𝑤</a:t>
            </a:r>
            <a:r>
              <a:rPr baseline="30000" lang="en" sz="2300">
                <a:solidFill>
                  <a:srgbClr val="FF0000"/>
                </a:solidFill>
                <a:latin typeface="Arial"/>
                <a:ea typeface="Arial"/>
                <a:cs typeface="Arial"/>
                <a:sym typeface="Arial"/>
              </a:rPr>
              <a:t>∗</a:t>
            </a:r>
            <a:r>
              <a:rPr lang="en" sz="2100">
                <a:solidFill>
                  <a:srgbClr val="FF0000"/>
                </a:solidFill>
                <a:latin typeface="Arial"/>
                <a:ea typeface="Arial"/>
                <a:cs typeface="Arial"/>
                <a:sym typeface="Arial"/>
              </a:rPr>
              <a:t>)</a:t>
            </a:r>
            <a:r>
              <a:rPr baseline="30000" lang="en" sz="2300">
                <a:solidFill>
                  <a:srgbClr val="FF0000"/>
                </a:solidFill>
                <a:latin typeface="Arial"/>
                <a:ea typeface="Arial"/>
                <a:cs typeface="Arial"/>
                <a:sym typeface="Arial"/>
              </a:rPr>
              <a:t>𝑇</a:t>
            </a:r>
            <a:r>
              <a:rPr lang="en" sz="2100">
                <a:solidFill>
                  <a:srgbClr val="FF0000"/>
                </a:solidFill>
                <a:latin typeface="Arial"/>
                <a:ea typeface="Arial"/>
                <a:cs typeface="Arial"/>
                <a:sym typeface="Arial"/>
              </a:rPr>
              <a:t>𝑥 &lt; 0</a:t>
            </a:r>
            <a:endParaRPr sz="2100">
              <a:latin typeface="Arial"/>
              <a:ea typeface="Arial"/>
              <a:cs typeface="Arial"/>
              <a:sym typeface="Arial"/>
            </a:endParaRPr>
          </a:p>
        </p:txBody>
      </p:sp>
      <p:sp>
        <p:nvSpPr>
          <p:cNvPr id="491" name="Google Shape;491;p69"/>
          <p:cNvSpPr txBox="1"/>
          <p:nvPr/>
        </p:nvSpPr>
        <p:spPr>
          <a:xfrm>
            <a:off x="1051500" y="4468200"/>
            <a:ext cx="7041000" cy="332400"/>
          </a:xfrm>
          <a:prstGeom prst="rect">
            <a:avLst/>
          </a:prstGeom>
          <a:noFill/>
          <a:ln>
            <a:noFill/>
          </a:ln>
        </p:spPr>
        <p:txBody>
          <a:bodyPr anchorCtr="0" anchor="t" bIns="0" lIns="0" spcFirstLastPara="1" rIns="0" wrap="square" tIns="9050">
            <a:spAutoFit/>
          </a:bodyPr>
          <a:lstStyle/>
          <a:p>
            <a:pPr indent="0" lvl="0" marL="12700" rtl="0" algn="ctr">
              <a:lnSpc>
                <a:spcPct val="100000"/>
              </a:lnSpc>
              <a:spcBef>
                <a:spcPts val="0"/>
              </a:spcBef>
              <a:spcAft>
                <a:spcPts val="0"/>
              </a:spcAft>
              <a:buSzPts val="1100"/>
              <a:buNone/>
            </a:pPr>
            <a:r>
              <a:rPr lang="en" sz="2100"/>
              <a:t>Same on empirical loss; Different on test/expected loss</a:t>
            </a:r>
            <a:endParaRPr sz="2100"/>
          </a:p>
        </p:txBody>
      </p:sp>
      <p:grpSp>
        <p:nvGrpSpPr>
          <p:cNvPr id="492" name="Google Shape;492;p69"/>
          <p:cNvGrpSpPr/>
          <p:nvPr/>
        </p:nvGrpSpPr>
        <p:grpSpPr>
          <a:xfrm>
            <a:off x="2563763" y="1784471"/>
            <a:ext cx="2366285" cy="2016894"/>
            <a:chOff x="3762755" y="2033016"/>
            <a:chExt cx="3994405" cy="3404616"/>
          </a:xfrm>
        </p:grpSpPr>
        <p:sp>
          <p:nvSpPr>
            <p:cNvPr id="493" name="Google Shape;493;p69"/>
            <p:cNvSpPr/>
            <p:nvPr/>
          </p:nvSpPr>
          <p:spPr>
            <a:xfrm>
              <a:off x="4248911" y="2033016"/>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94" name="Google Shape;494;p69"/>
            <p:cNvSpPr/>
            <p:nvPr/>
          </p:nvSpPr>
          <p:spPr>
            <a:xfrm>
              <a:off x="4248911" y="2033016"/>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95" name="Google Shape;495;p69"/>
            <p:cNvSpPr/>
            <p:nvPr/>
          </p:nvSpPr>
          <p:spPr>
            <a:xfrm>
              <a:off x="3762755" y="287578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96" name="Google Shape;496;p69"/>
            <p:cNvSpPr/>
            <p:nvPr/>
          </p:nvSpPr>
          <p:spPr>
            <a:xfrm>
              <a:off x="3762755" y="287578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97" name="Google Shape;497;p69"/>
            <p:cNvSpPr/>
            <p:nvPr/>
          </p:nvSpPr>
          <p:spPr>
            <a:xfrm>
              <a:off x="3915155" y="3692652"/>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98" name="Google Shape;498;p69"/>
            <p:cNvSpPr/>
            <p:nvPr/>
          </p:nvSpPr>
          <p:spPr>
            <a:xfrm>
              <a:off x="3915155" y="3692652"/>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499" name="Google Shape;499;p69"/>
            <p:cNvSpPr/>
            <p:nvPr/>
          </p:nvSpPr>
          <p:spPr>
            <a:xfrm>
              <a:off x="5204459" y="235000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00" name="Google Shape;500;p69"/>
            <p:cNvSpPr/>
            <p:nvPr/>
          </p:nvSpPr>
          <p:spPr>
            <a:xfrm>
              <a:off x="5204459" y="235000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01" name="Google Shape;501;p69"/>
            <p:cNvSpPr/>
            <p:nvPr/>
          </p:nvSpPr>
          <p:spPr>
            <a:xfrm>
              <a:off x="4425695" y="3279648"/>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02" name="Google Shape;502;p69"/>
            <p:cNvSpPr/>
            <p:nvPr/>
          </p:nvSpPr>
          <p:spPr>
            <a:xfrm>
              <a:off x="4425695" y="3279648"/>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03" name="Google Shape;503;p69"/>
            <p:cNvSpPr/>
            <p:nvPr/>
          </p:nvSpPr>
          <p:spPr>
            <a:xfrm>
              <a:off x="5064252" y="2755392"/>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04" name="Google Shape;504;p69"/>
            <p:cNvSpPr/>
            <p:nvPr/>
          </p:nvSpPr>
          <p:spPr>
            <a:xfrm>
              <a:off x="5064252" y="2755392"/>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05" name="Google Shape;505;p69"/>
            <p:cNvSpPr/>
            <p:nvPr/>
          </p:nvSpPr>
          <p:spPr>
            <a:xfrm>
              <a:off x="5785104" y="244906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06" name="Google Shape;506;p69"/>
            <p:cNvSpPr/>
            <p:nvPr/>
          </p:nvSpPr>
          <p:spPr>
            <a:xfrm>
              <a:off x="5785104" y="244906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07" name="Google Shape;507;p69"/>
            <p:cNvSpPr/>
            <p:nvPr/>
          </p:nvSpPr>
          <p:spPr>
            <a:xfrm>
              <a:off x="4396739" y="3966972"/>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08" name="Google Shape;508;p69"/>
            <p:cNvSpPr/>
            <p:nvPr/>
          </p:nvSpPr>
          <p:spPr>
            <a:xfrm>
              <a:off x="4396739" y="3966972"/>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pic>
          <p:nvPicPr>
            <p:cNvPr id="509" name="Google Shape;509;p69"/>
            <p:cNvPicPr preferRelativeResize="0"/>
            <p:nvPr/>
          </p:nvPicPr>
          <p:blipFill rotWithShape="1">
            <a:blip r:embed="rId3">
              <a:alphaModFix/>
            </a:blip>
            <a:srcRect b="0" l="0" r="0" t="0"/>
            <a:stretch/>
          </p:blipFill>
          <p:spPr>
            <a:xfrm>
              <a:off x="7562088" y="3592067"/>
              <a:ext cx="195072" cy="195072"/>
            </a:xfrm>
            <a:prstGeom prst="rect">
              <a:avLst/>
            </a:prstGeom>
            <a:noFill/>
            <a:ln>
              <a:noFill/>
            </a:ln>
          </p:spPr>
        </p:pic>
        <p:pic>
          <p:nvPicPr>
            <p:cNvPr id="510" name="Google Shape;510;p69"/>
            <p:cNvPicPr preferRelativeResize="0"/>
            <p:nvPr/>
          </p:nvPicPr>
          <p:blipFill rotWithShape="1">
            <a:blip r:embed="rId3">
              <a:alphaModFix/>
            </a:blip>
            <a:srcRect b="0" l="0" r="0" t="0"/>
            <a:stretch/>
          </p:blipFill>
          <p:spPr>
            <a:xfrm>
              <a:off x="7344155" y="5242560"/>
              <a:ext cx="195072" cy="195072"/>
            </a:xfrm>
            <a:prstGeom prst="rect">
              <a:avLst/>
            </a:prstGeom>
            <a:noFill/>
            <a:ln>
              <a:noFill/>
            </a:ln>
          </p:spPr>
        </p:pic>
        <p:pic>
          <p:nvPicPr>
            <p:cNvPr id="511" name="Google Shape;511;p69"/>
            <p:cNvPicPr preferRelativeResize="0"/>
            <p:nvPr/>
          </p:nvPicPr>
          <p:blipFill rotWithShape="1">
            <a:blip r:embed="rId4">
              <a:alphaModFix/>
            </a:blip>
            <a:srcRect b="0" l="0" r="0" t="0"/>
            <a:stretch/>
          </p:blipFill>
          <p:spPr>
            <a:xfrm>
              <a:off x="6652260" y="4893563"/>
              <a:ext cx="195072" cy="195071"/>
            </a:xfrm>
            <a:prstGeom prst="rect">
              <a:avLst/>
            </a:prstGeom>
            <a:noFill/>
            <a:ln>
              <a:noFill/>
            </a:ln>
          </p:spPr>
        </p:pic>
        <p:pic>
          <p:nvPicPr>
            <p:cNvPr id="512" name="Google Shape;512;p69"/>
            <p:cNvPicPr preferRelativeResize="0"/>
            <p:nvPr/>
          </p:nvPicPr>
          <p:blipFill rotWithShape="1">
            <a:blip r:embed="rId3">
              <a:alphaModFix/>
            </a:blip>
            <a:srcRect b="0" l="0" r="0" t="0"/>
            <a:stretch/>
          </p:blipFill>
          <p:spPr>
            <a:xfrm>
              <a:off x="7379208" y="4695444"/>
              <a:ext cx="195072" cy="195071"/>
            </a:xfrm>
            <a:prstGeom prst="rect">
              <a:avLst/>
            </a:prstGeom>
            <a:noFill/>
            <a:ln>
              <a:noFill/>
            </a:ln>
          </p:spPr>
        </p:pic>
      </p:grpSp>
      <p:sp>
        <p:nvSpPr>
          <p:cNvPr id="513" name="Google Shape;513;p69"/>
          <p:cNvSpPr/>
          <p:nvPr/>
        </p:nvSpPr>
        <p:spPr>
          <a:xfrm>
            <a:off x="1943328" y="1453197"/>
            <a:ext cx="2697778" cy="3014072"/>
          </a:xfrm>
          <a:custGeom>
            <a:rect b="b" l="l" r="r" t="t"/>
            <a:pathLst>
              <a:path extrusionOk="0" h="5311140" w="4026534">
                <a:moveTo>
                  <a:pt x="4026280" y="0"/>
                </a:moveTo>
                <a:lnTo>
                  <a:pt x="0" y="5310555"/>
                </a:lnTo>
              </a:path>
            </a:pathLst>
          </a:custGeom>
          <a:noFill/>
          <a:ln cap="flat" cmpd="sng" w="502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14" name="Google Shape;514;p69"/>
          <p:cNvSpPr txBox="1"/>
          <p:nvPr/>
        </p:nvSpPr>
        <p:spPr>
          <a:xfrm>
            <a:off x="3212275" y="2295225"/>
            <a:ext cx="2289000" cy="363300"/>
          </a:xfrm>
          <a:prstGeom prst="rect">
            <a:avLst/>
          </a:prstGeom>
          <a:noFill/>
          <a:ln>
            <a:noFill/>
          </a:ln>
        </p:spPr>
        <p:txBody>
          <a:bodyPr anchorCtr="0" anchor="t" bIns="0" lIns="0" spcFirstLastPara="1" rIns="0" wrap="square" tIns="9050">
            <a:spAutoFit/>
          </a:bodyPr>
          <a:lstStyle/>
          <a:p>
            <a:pPr indent="0" lvl="0" marL="0" rtl="0" algn="l">
              <a:lnSpc>
                <a:spcPct val="107154"/>
              </a:lnSpc>
              <a:spcBef>
                <a:spcPts val="0"/>
              </a:spcBef>
              <a:spcAft>
                <a:spcPts val="0"/>
              </a:spcAft>
              <a:buNone/>
            </a:pPr>
            <a:r>
              <a:rPr lang="en" sz="2100">
                <a:solidFill>
                  <a:srgbClr val="6F2F9F"/>
                </a:solidFill>
                <a:latin typeface="Arial"/>
                <a:ea typeface="Arial"/>
                <a:cs typeface="Arial"/>
                <a:sym typeface="Arial"/>
              </a:rPr>
              <a:t>𝑤</a:t>
            </a:r>
            <a:r>
              <a:rPr baseline="-25000" lang="en" sz="2300">
                <a:solidFill>
                  <a:srgbClr val="6F2F9F"/>
                </a:solidFill>
                <a:latin typeface="Arial"/>
                <a:ea typeface="Arial"/>
                <a:cs typeface="Arial"/>
                <a:sym typeface="Arial"/>
              </a:rPr>
              <a:t>1</a:t>
            </a:r>
            <a:endParaRPr baseline="-25000" sz="2300">
              <a:latin typeface="Arial"/>
              <a:ea typeface="Arial"/>
              <a:cs typeface="Arial"/>
              <a:sym typeface="Arial"/>
            </a:endParaRPr>
          </a:p>
        </p:txBody>
      </p:sp>
      <p:grpSp>
        <p:nvGrpSpPr>
          <p:cNvPr id="515" name="Google Shape;515;p69"/>
          <p:cNvGrpSpPr/>
          <p:nvPr/>
        </p:nvGrpSpPr>
        <p:grpSpPr>
          <a:xfrm>
            <a:off x="3615308" y="938117"/>
            <a:ext cx="2209419" cy="2001680"/>
            <a:chOff x="5430011" y="1250822"/>
            <a:chExt cx="2945892" cy="2668906"/>
          </a:xfrm>
        </p:grpSpPr>
        <p:sp>
          <p:nvSpPr>
            <p:cNvPr id="516" name="Google Shape;516;p69"/>
            <p:cNvSpPr/>
            <p:nvPr/>
          </p:nvSpPr>
          <p:spPr>
            <a:xfrm>
              <a:off x="5430011" y="3744468"/>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17" name="Google Shape;517;p69"/>
            <p:cNvSpPr/>
            <p:nvPr/>
          </p:nvSpPr>
          <p:spPr>
            <a:xfrm>
              <a:off x="5430011" y="3744468"/>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18" name="Google Shape;518;p69"/>
            <p:cNvSpPr/>
            <p:nvPr/>
          </p:nvSpPr>
          <p:spPr>
            <a:xfrm>
              <a:off x="5526658" y="1250822"/>
              <a:ext cx="2849245" cy="2596515"/>
            </a:xfrm>
            <a:custGeom>
              <a:rect b="b" l="l" r="r" t="t"/>
              <a:pathLst>
                <a:path extrusionOk="0" h="2596515" w="2849245">
                  <a:moveTo>
                    <a:pt x="2849244" y="0"/>
                  </a:moveTo>
                  <a:lnTo>
                    <a:pt x="0" y="2596260"/>
                  </a:lnTo>
                </a:path>
              </a:pathLst>
            </a:custGeom>
            <a:noFill/>
            <a:ln cap="flat" cmpd="sng" w="12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sp>
        <p:nvSpPr>
          <p:cNvPr id="519" name="Google Shape;519;p69"/>
          <p:cNvSpPr txBox="1"/>
          <p:nvPr/>
        </p:nvSpPr>
        <p:spPr>
          <a:xfrm>
            <a:off x="5824728" y="640526"/>
            <a:ext cx="2831400" cy="297600"/>
          </a:xfrm>
          <a:prstGeom prst="rect">
            <a:avLst/>
          </a:prstGeom>
          <a:solidFill>
            <a:srgbClr val="5B9BD4"/>
          </a:solidFill>
          <a:ln cap="flat" cmpd="sng" w="12175">
            <a:solidFill>
              <a:srgbClr val="FF0000"/>
            </a:solidFill>
            <a:prstDash val="solid"/>
            <a:round/>
            <a:headEnd len="sm" w="sm" type="none"/>
            <a:tailEnd len="sm" w="sm" type="none"/>
          </a:ln>
        </p:spPr>
        <p:txBody>
          <a:bodyPr anchorCtr="0" anchor="t" bIns="0" lIns="0" spcFirstLastPara="1" rIns="0" wrap="square" tIns="5225">
            <a:spAutoFit/>
          </a:bodyPr>
          <a:lstStyle/>
          <a:p>
            <a:pPr indent="0" lvl="0" marL="0" rtl="0" algn="ctr">
              <a:lnSpc>
                <a:spcPct val="100000"/>
              </a:lnSpc>
              <a:spcBef>
                <a:spcPts val="0"/>
              </a:spcBef>
              <a:spcAft>
                <a:spcPts val="0"/>
              </a:spcAft>
              <a:buNone/>
            </a:pPr>
            <a:r>
              <a:rPr lang="en" sz="1900">
                <a:latin typeface="Arial"/>
                <a:ea typeface="Arial"/>
                <a:cs typeface="Arial"/>
                <a:sym typeface="Arial"/>
              </a:rPr>
              <a:t>New test data</a:t>
            </a:r>
            <a:endParaRPr sz="19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𝑤</a:t>
            </a:r>
            <a:r>
              <a:rPr baseline="-25000" lang="en"/>
              <a:t>3</a:t>
            </a:r>
            <a:r>
              <a:rPr lang="en"/>
              <a:t>?</a:t>
            </a:r>
            <a:endParaRPr/>
          </a:p>
        </p:txBody>
      </p:sp>
      <p:grpSp>
        <p:nvGrpSpPr>
          <p:cNvPr id="525" name="Google Shape;525;p70"/>
          <p:cNvGrpSpPr/>
          <p:nvPr/>
        </p:nvGrpSpPr>
        <p:grpSpPr>
          <a:xfrm>
            <a:off x="2286598" y="3177518"/>
            <a:ext cx="103824" cy="103824"/>
            <a:chOff x="3294887" y="4384548"/>
            <a:chExt cx="175260" cy="175260"/>
          </a:xfrm>
        </p:grpSpPr>
        <p:sp>
          <p:nvSpPr>
            <p:cNvPr id="526" name="Google Shape;526;p70"/>
            <p:cNvSpPr/>
            <p:nvPr/>
          </p:nvSpPr>
          <p:spPr>
            <a:xfrm>
              <a:off x="3294887" y="4384548"/>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27" name="Google Shape;527;p70"/>
            <p:cNvSpPr/>
            <p:nvPr/>
          </p:nvSpPr>
          <p:spPr>
            <a:xfrm>
              <a:off x="3294887" y="4384548"/>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pic>
        <p:nvPicPr>
          <p:cNvPr id="528" name="Google Shape;528;p70"/>
          <p:cNvPicPr preferRelativeResize="0"/>
          <p:nvPr/>
        </p:nvPicPr>
        <p:blipFill rotWithShape="1">
          <a:blip r:embed="rId3">
            <a:alphaModFix/>
          </a:blip>
          <a:srcRect b="0" l="0" r="0" t="0"/>
          <a:stretch/>
        </p:blipFill>
        <p:spPr>
          <a:xfrm>
            <a:off x="5229892" y="3277780"/>
            <a:ext cx="115563" cy="115562"/>
          </a:xfrm>
          <a:prstGeom prst="rect">
            <a:avLst/>
          </a:prstGeom>
          <a:noFill/>
          <a:ln>
            <a:noFill/>
          </a:ln>
        </p:spPr>
      </p:pic>
      <p:pic>
        <p:nvPicPr>
          <p:cNvPr id="529" name="Google Shape;529;p70"/>
          <p:cNvPicPr preferRelativeResize="0"/>
          <p:nvPr/>
        </p:nvPicPr>
        <p:blipFill rotWithShape="1">
          <a:blip r:embed="rId3">
            <a:alphaModFix/>
          </a:blip>
          <a:srcRect b="0" l="0" r="0" t="0"/>
          <a:stretch/>
        </p:blipFill>
        <p:spPr>
          <a:xfrm>
            <a:off x="5350872" y="2329804"/>
            <a:ext cx="115563" cy="115563"/>
          </a:xfrm>
          <a:prstGeom prst="rect">
            <a:avLst/>
          </a:prstGeom>
          <a:noFill/>
          <a:ln>
            <a:noFill/>
          </a:ln>
        </p:spPr>
      </p:pic>
      <p:pic>
        <p:nvPicPr>
          <p:cNvPr id="530" name="Google Shape;530;p70"/>
          <p:cNvPicPr preferRelativeResize="0"/>
          <p:nvPr/>
        </p:nvPicPr>
        <p:blipFill rotWithShape="1">
          <a:blip r:embed="rId3">
            <a:alphaModFix/>
          </a:blip>
          <a:srcRect b="0" l="0" r="0" t="0"/>
          <a:stretch/>
        </p:blipFill>
        <p:spPr>
          <a:xfrm>
            <a:off x="5370734" y="2773096"/>
            <a:ext cx="115563" cy="115562"/>
          </a:xfrm>
          <a:prstGeom prst="rect">
            <a:avLst/>
          </a:prstGeom>
          <a:noFill/>
          <a:ln>
            <a:noFill/>
          </a:ln>
        </p:spPr>
      </p:pic>
      <p:pic>
        <p:nvPicPr>
          <p:cNvPr id="531" name="Google Shape;531;p70"/>
          <p:cNvPicPr preferRelativeResize="0"/>
          <p:nvPr/>
        </p:nvPicPr>
        <p:blipFill rotWithShape="1">
          <a:blip r:embed="rId3">
            <a:alphaModFix/>
          </a:blip>
          <a:srcRect b="0" l="0" r="0" t="0"/>
          <a:stretch/>
        </p:blipFill>
        <p:spPr>
          <a:xfrm>
            <a:off x="5389694" y="3006929"/>
            <a:ext cx="115563" cy="115562"/>
          </a:xfrm>
          <a:prstGeom prst="rect">
            <a:avLst/>
          </a:prstGeom>
          <a:noFill/>
          <a:ln>
            <a:noFill/>
          </a:ln>
        </p:spPr>
      </p:pic>
      <p:pic>
        <p:nvPicPr>
          <p:cNvPr id="532" name="Google Shape;532;p70"/>
          <p:cNvPicPr preferRelativeResize="0"/>
          <p:nvPr/>
        </p:nvPicPr>
        <p:blipFill rotWithShape="1">
          <a:blip r:embed="rId3">
            <a:alphaModFix/>
          </a:blip>
          <a:srcRect b="0" l="0" r="0" t="0"/>
          <a:stretch/>
        </p:blipFill>
        <p:spPr>
          <a:xfrm>
            <a:off x="5497132" y="3533282"/>
            <a:ext cx="115563" cy="115562"/>
          </a:xfrm>
          <a:prstGeom prst="rect">
            <a:avLst/>
          </a:prstGeom>
          <a:noFill/>
          <a:ln>
            <a:noFill/>
          </a:ln>
        </p:spPr>
      </p:pic>
      <p:sp>
        <p:nvSpPr>
          <p:cNvPr id="533" name="Google Shape;533;p70"/>
          <p:cNvSpPr txBox="1"/>
          <p:nvPr/>
        </p:nvSpPr>
        <p:spPr>
          <a:xfrm>
            <a:off x="1291800" y="2339950"/>
            <a:ext cx="11652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5B9BD4"/>
                </a:solidFill>
                <a:latin typeface="Arial"/>
                <a:ea typeface="Arial"/>
                <a:cs typeface="Arial"/>
                <a:sym typeface="Arial"/>
              </a:rPr>
              <a:t>Class +1</a:t>
            </a:r>
            <a:endParaRPr sz="2100">
              <a:latin typeface="Arial"/>
              <a:ea typeface="Arial"/>
              <a:cs typeface="Arial"/>
              <a:sym typeface="Arial"/>
            </a:endParaRPr>
          </a:p>
        </p:txBody>
      </p:sp>
      <p:sp>
        <p:nvSpPr>
          <p:cNvPr id="534" name="Google Shape;534;p70"/>
          <p:cNvSpPr txBox="1"/>
          <p:nvPr/>
        </p:nvSpPr>
        <p:spPr>
          <a:xfrm>
            <a:off x="6007443" y="3183925"/>
            <a:ext cx="10875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FF0000"/>
                </a:solidFill>
                <a:latin typeface="Arial"/>
                <a:ea typeface="Arial"/>
                <a:cs typeface="Arial"/>
                <a:sym typeface="Arial"/>
              </a:rPr>
              <a:t>Class -1</a:t>
            </a:r>
            <a:endParaRPr sz="2100">
              <a:latin typeface="Arial"/>
              <a:ea typeface="Arial"/>
              <a:cs typeface="Arial"/>
              <a:sym typeface="Arial"/>
            </a:endParaRPr>
          </a:p>
        </p:txBody>
      </p:sp>
      <p:sp>
        <p:nvSpPr>
          <p:cNvPr id="535" name="Google Shape;535;p70"/>
          <p:cNvSpPr txBox="1"/>
          <p:nvPr/>
        </p:nvSpPr>
        <p:spPr>
          <a:xfrm>
            <a:off x="2970688" y="1380900"/>
            <a:ext cx="16902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006FC0"/>
                </a:solidFill>
                <a:latin typeface="Arial"/>
                <a:ea typeface="Arial"/>
                <a:cs typeface="Arial"/>
                <a:sym typeface="Arial"/>
              </a:rPr>
              <a:t>(𝑤</a:t>
            </a:r>
            <a:r>
              <a:rPr baseline="30000" lang="en" sz="2300">
                <a:solidFill>
                  <a:srgbClr val="006FC0"/>
                </a:solidFill>
                <a:latin typeface="Arial"/>
                <a:ea typeface="Arial"/>
                <a:cs typeface="Arial"/>
                <a:sym typeface="Arial"/>
              </a:rPr>
              <a:t>∗</a:t>
            </a:r>
            <a:r>
              <a:rPr lang="en" sz="2100">
                <a:solidFill>
                  <a:srgbClr val="006FC0"/>
                </a:solidFill>
                <a:latin typeface="Arial"/>
                <a:ea typeface="Arial"/>
                <a:cs typeface="Arial"/>
                <a:sym typeface="Arial"/>
              </a:rPr>
              <a:t>)</a:t>
            </a:r>
            <a:r>
              <a:rPr baseline="30000" lang="en" sz="2300">
                <a:solidFill>
                  <a:srgbClr val="006FC0"/>
                </a:solidFill>
                <a:latin typeface="Arial"/>
                <a:ea typeface="Arial"/>
                <a:cs typeface="Arial"/>
                <a:sym typeface="Arial"/>
              </a:rPr>
              <a:t>𝑇</a:t>
            </a:r>
            <a:r>
              <a:rPr lang="en" sz="2100">
                <a:solidFill>
                  <a:srgbClr val="006FC0"/>
                </a:solidFill>
                <a:latin typeface="Arial"/>
                <a:ea typeface="Arial"/>
                <a:cs typeface="Arial"/>
                <a:sym typeface="Arial"/>
              </a:rPr>
              <a:t>𝑥 &gt; 0</a:t>
            </a:r>
            <a:endParaRPr sz="2100">
              <a:latin typeface="Arial"/>
              <a:ea typeface="Arial"/>
              <a:cs typeface="Arial"/>
              <a:sym typeface="Arial"/>
            </a:endParaRPr>
          </a:p>
        </p:txBody>
      </p:sp>
      <p:sp>
        <p:nvSpPr>
          <p:cNvPr id="536" name="Google Shape;536;p70"/>
          <p:cNvSpPr txBox="1"/>
          <p:nvPr/>
        </p:nvSpPr>
        <p:spPr>
          <a:xfrm>
            <a:off x="5652576" y="2061200"/>
            <a:ext cx="14424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FF0000"/>
                </a:solidFill>
                <a:latin typeface="Arial"/>
                <a:ea typeface="Arial"/>
                <a:cs typeface="Arial"/>
                <a:sym typeface="Arial"/>
              </a:rPr>
              <a:t>(𝑤</a:t>
            </a:r>
            <a:r>
              <a:rPr baseline="30000" lang="en" sz="2300">
                <a:solidFill>
                  <a:srgbClr val="FF0000"/>
                </a:solidFill>
                <a:latin typeface="Arial"/>
                <a:ea typeface="Arial"/>
                <a:cs typeface="Arial"/>
                <a:sym typeface="Arial"/>
              </a:rPr>
              <a:t>∗</a:t>
            </a:r>
            <a:r>
              <a:rPr lang="en" sz="2100">
                <a:solidFill>
                  <a:srgbClr val="FF0000"/>
                </a:solidFill>
                <a:latin typeface="Arial"/>
                <a:ea typeface="Arial"/>
                <a:cs typeface="Arial"/>
                <a:sym typeface="Arial"/>
              </a:rPr>
              <a:t>)</a:t>
            </a:r>
            <a:r>
              <a:rPr baseline="30000" lang="en" sz="2300">
                <a:solidFill>
                  <a:srgbClr val="FF0000"/>
                </a:solidFill>
                <a:latin typeface="Arial"/>
                <a:ea typeface="Arial"/>
                <a:cs typeface="Arial"/>
                <a:sym typeface="Arial"/>
              </a:rPr>
              <a:t>𝑇</a:t>
            </a:r>
            <a:r>
              <a:rPr lang="en" sz="2100">
                <a:solidFill>
                  <a:srgbClr val="FF0000"/>
                </a:solidFill>
                <a:latin typeface="Arial"/>
                <a:ea typeface="Arial"/>
                <a:cs typeface="Arial"/>
                <a:sym typeface="Arial"/>
              </a:rPr>
              <a:t>𝑥 &lt; 0</a:t>
            </a:r>
            <a:endParaRPr sz="2100">
              <a:latin typeface="Arial"/>
              <a:ea typeface="Arial"/>
              <a:cs typeface="Arial"/>
              <a:sym typeface="Arial"/>
            </a:endParaRPr>
          </a:p>
        </p:txBody>
      </p:sp>
      <p:sp>
        <p:nvSpPr>
          <p:cNvPr id="537" name="Google Shape;537;p70"/>
          <p:cNvSpPr txBox="1"/>
          <p:nvPr/>
        </p:nvSpPr>
        <p:spPr>
          <a:xfrm>
            <a:off x="1051500" y="4468200"/>
            <a:ext cx="7041000" cy="332400"/>
          </a:xfrm>
          <a:prstGeom prst="rect">
            <a:avLst/>
          </a:prstGeom>
          <a:noFill/>
          <a:ln>
            <a:noFill/>
          </a:ln>
        </p:spPr>
        <p:txBody>
          <a:bodyPr anchorCtr="0" anchor="t" bIns="0" lIns="0" spcFirstLastPara="1" rIns="0" wrap="square" tIns="9050">
            <a:spAutoFit/>
          </a:bodyPr>
          <a:lstStyle/>
          <a:p>
            <a:pPr indent="0" lvl="0" marL="12700" rtl="0" algn="ctr">
              <a:lnSpc>
                <a:spcPct val="100000"/>
              </a:lnSpc>
              <a:spcBef>
                <a:spcPts val="0"/>
              </a:spcBef>
              <a:spcAft>
                <a:spcPts val="0"/>
              </a:spcAft>
              <a:buSzPts val="1100"/>
              <a:buNone/>
            </a:pPr>
            <a:r>
              <a:rPr lang="en" sz="2100"/>
              <a:t>Same on empirical loss; Different on test/expected loss</a:t>
            </a:r>
            <a:endParaRPr sz="2100"/>
          </a:p>
        </p:txBody>
      </p:sp>
      <p:grpSp>
        <p:nvGrpSpPr>
          <p:cNvPr id="538" name="Google Shape;538;p70"/>
          <p:cNvGrpSpPr/>
          <p:nvPr/>
        </p:nvGrpSpPr>
        <p:grpSpPr>
          <a:xfrm>
            <a:off x="2563763" y="1784471"/>
            <a:ext cx="2366285" cy="2016894"/>
            <a:chOff x="3762755" y="2033016"/>
            <a:chExt cx="3994405" cy="3404616"/>
          </a:xfrm>
        </p:grpSpPr>
        <p:sp>
          <p:nvSpPr>
            <p:cNvPr id="539" name="Google Shape;539;p70"/>
            <p:cNvSpPr/>
            <p:nvPr/>
          </p:nvSpPr>
          <p:spPr>
            <a:xfrm>
              <a:off x="4248911" y="2033016"/>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0" name="Google Shape;540;p70"/>
            <p:cNvSpPr/>
            <p:nvPr/>
          </p:nvSpPr>
          <p:spPr>
            <a:xfrm>
              <a:off x="4248911" y="2033016"/>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1" name="Google Shape;541;p70"/>
            <p:cNvSpPr/>
            <p:nvPr/>
          </p:nvSpPr>
          <p:spPr>
            <a:xfrm>
              <a:off x="3762755" y="287578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2" name="Google Shape;542;p70"/>
            <p:cNvSpPr/>
            <p:nvPr/>
          </p:nvSpPr>
          <p:spPr>
            <a:xfrm>
              <a:off x="3762755" y="287578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3" name="Google Shape;543;p70"/>
            <p:cNvSpPr/>
            <p:nvPr/>
          </p:nvSpPr>
          <p:spPr>
            <a:xfrm>
              <a:off x="3915155" y="3692652"/>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4" name="Google Shape;544;p70"/>
            <p:cNvSpPr/>
            <p:nvPr/>
          </p:nvSpPr>
          <p:spPr>
            <a:xfrm>
              <a:off x="3915155" y="3692652"/>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5" name="Google Shape;545;p70"/>
            <p:cNvSpPr/>
            <p:nvPr/>
          </p:nvSpPr>
          <p:spPr>
            <a:xfrm>
              <a:off x="5204459" y="235000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6" name="Google Shape;546;p70"/>
            <p:cNvSpPr/>
            <p:nvPr/>
          </p:nvSpPr>
          <p:spPr>
            <a:xfrm>
              <a:off x="5204459" y="235000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7" name="Google Shape;547;p70"/>
            <p:cNvSpPr/>
            <p:nvPr/>
          </p:nvSpPr>
          <p:spPr>
            <a:xfrm>
              <a:off x="4425695" y="3279648"/>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8" name="Google Shape;548;p70"/>
            <p:cNvSpPr/>
            <p:nvPr/>
          </p:nvSpPr>
          <p:spPr>
            <a:xfrm>
              <a:off x="4425695" y="3279648"/>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49" name="Google Shape;549;p70"/>
            <p:cNvSpPr/>
            <p:nvPr/>
          </p:nvSpPr>
          <p:spPr>
            <a:xfrm>
              <a:off x="5064252" y="2755392"/>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50" name="Google Shape;550;p70"/>
            <p:cNvSpPr/>
            <p:nvPr/>
          </p:nvSpPr>
          <p:spPr>
            <a:xfrm>
              <a:off x="5064252" y="2755392"/>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51" name="Google Shape;551;p70"/>
            <p:cNvSpPr/>
            <p:nvPr/>
          </p:nvSpPr>
          <p:spPr>
            <a:xfrm>
              <a:off x="5785104" y="244906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52" name="Google Shape;552;p70"/>
            <p:cNvSpPr/>
            <p:nvPr/>
          </p:nvSpPr>
          <p:spPr>
            <a:xfrm>
              <a:off x="5785104" y="244906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53" name="Google Shape;553;p70"/>
            <p:cNvSpPr/>
            <p:nvPr/>
          </p:nvSpPr>
          <p:spPr>
            <a:xfrm>
              <a:off x="4396739" y="3966972"/>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54" name="Google Shape;554;p70"/>
            <p:cNvSpPr/>
            <p:nvPr/>
          </p:nvSpPr>
          <p:spPr>
            <a:xfrm>
              <a:off x="4396739" y="3966972"/>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pic>
          <p:nvPicPr>
            <p:cNvPr id="555" name="Google Shape;555;p70"/>
            <p:cNvPicPr preferRelativeResize="0"/>
            <p:nvPr/>
          </p:nvPicPr>
          <p:blipFill rotWithShape="1">
            <a:blip r:embed="rId3">
              <a:alphaModFix/>
            </a:blip>
            <a:srcRect b="0" l="0" r="0" t="0"/>
            <a:stretch/>
          </p:blipFill>
          <p:spPr>
            <a:xfrm>
              <a:off x="7562088" y="3592067"/>
              <a:ext cx="195072" cy="195072"/>
            </a:xfrm>
            <a:prstGeom prst="rect">
              <a:avLst/>
            </a:prstGeom>
            <a:noFill/>
            <a:ln>
              <a:noFill/>
            </a:ln>
          </p:spPr>
        </p:pic>
        <p:pic>
          <p:nvPicPr>
            <p:cNvPr id="556" name="Google Shape;556;p70"/>
            <p:cNvPicPr preferRelativeResize="0"/>
            <p:nvPr/>
          </p:nvPicPr>
          <p:blipFill rotWithShape="1">
            <a:blip r:embed="rId3">
              <a:alphaModFix/>
            </a:blip>
            <a:srcRect b="0" l="0" r="0" t="0"/>
            <a:stretch/>
          </p:blipFill>
          <p:spPr>
            <a:xfrm>
              <a:off x="7344155" y="5242560"/>
              <a:ext cx="195072" cy="195072"/>
            </a:xfrm>
            <a:prstGeom prst="rect">
              <a:avLst/>
            </a:prstGeom>
            <a:noFill/>
            <a:ln>
              <a:noFill/>
            </a:ln>
          </p:spPr>
        </p:pic>
        <p:pic>
          <p:nvPicPr>
            <p:cNvPr id="557" name="Google Shape;557;p70"/>
            <p:cNvPicPr preferRelativeResize="0"/>
            <p:nvPr/>
          </p:nvPicPr>
          <p:blipFill rotWithShape="1">
            <a:blip r:embed="rId4">
              <a:alphaModFix/>
            </a:blip>
            <a:srcRect b="0" l="0" r="0" t="0"/>
            <a:stretch/>
          </p:blipFill>
          <p:spPr>
            <a:xfrm>
              <a:off x="6652260" y="4893563"/>
              <a:ext cx="195072" cy="195071"/>
            </a:xfrm>
            <a:prstGeom prst="rect">
              <a:avLst/>
            </a:prstGeom>
            <a:noFill/>
            <a:ln>
              <a:noFill/>
            </a:ln>
          </p:spPr>
        </p:pic>
        <p:pic>
          <p:nvPicPr>
            <p:cNvPr id="558" name="Google Shape;558;p70"/>
            <p:cNvPicPr preferRelativeResize="0"/>
            <p:nvPr/>
          </p:nvPicPr>
          <p:blipFill rotWithShape="1">
            <a:blip r:embed="rId3">
              <a:alphaModFix/>
            </a:blip>
            <a:srcRect b="0" l="0" r="0" t="0"/>
            <a:stretch/>
          </p:blipFill>
          <p:spPr>
            <a:xfrm>
              <a:off x="7379208" y="4695444"/>
              <a:ext cx="195072" cy="195071"/>
            </a:xfrm>
            <a:prstGeom prst="rect">
              <a:avLst/>
            </a:prstGeom>
            <a:noFill/>
            <a:ln>
              <a:noFill/>
            </a:ln>
          </p:spPr>
        </p:pic>
      </p:grpSp>
      <p:sp>
        <p:nvSpPr>
          <p:cNvPr id="559" name="Google Shape;559;p70"/>
          <p:cNvSpPr/>
          <p:nvPr/>
        </p:nvSpPr>
        <p:spPr>
          <a:xfrm>
            <a:off x="3221011" y="1453197"/>
            <a:ext cx="2697778" cy="3014072"/>
          </a:xfrm>
          <a:custGeom>
            <a:rect b="b" l="l" r="r" t="t"/>
            <a:pathLst>
              <a:path extrusionOk="0" h="5311140" w="4026534">
                <a:moveTo>
                  <a:pt x="4026280" y="0"/>
                </a:moveTo>
                <a:lnTo>
                  <a:pt x="0" y="5310555"/>
                </a:lnTo>
              </a:path>
            </a:pathLst>
          </a:custGeom>
          <a:noFill/>
          <a:ln cap="flat" cmpd="sng" w="502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60" name="Google Shape;560;p70"/>
          <p:cNvSpPr txBox="1"/>
          <p:nvPr/>
        </p:nvSpPr>
        <p:spPr>
          <a:xfrm>
            <a:off x="4528350" y="2295225"/>
            <a:ext cx="973200" cy="363300"/>
          </a:xfrm>
          <a:prstGeom prst="rect">
            <a:avLst/>
          </a:prstGeom>
          <a:noFill/>
          <a:ln>
            <a:noFill/>
          </a:ln>
        </p:spPr>
        <p:txBody>
          <a:bodyPr anchorCtr="0" anchor="t" bIns="0" lIns="0" spcFirstLastPara="1" rIns="0" wrap="square" tIns="9050">
            <a:spAutoFit/>
          </a:bodyPr>
          <a:lstStyle/>
          <a:p>
            <a:pPr indent="0" lvl="0" marL="0" rtl="0" algn="l">
              <a:lnSpc>
                <a:spcPct val="107154"/>
              </a:lnSpc>
              <a:spcBef>
                <a:spcPts val="0"/>
              </a:spcBef>
              <a:spcAft>
                <a:spcPts val="0"/>
              </a:spcAft>
              <a:buNone/>
            </a:pPr>
            <a:r>
              <a:rPr lang="en" sz="2100">
                <a:solidFill>
                  <a:srgbClr val="6F2F9F"/>
                </a:solidFill>
                <a:latin typeface="Arial"/>
                <a:ea typeface="Arial"/>
                <a:cs typeface="Arial"/>
                <a:sym typeface="Arial"/>
              </a:rPr>
              <a:t>𝑤</a:t>
            </a:r>
            <a:r>
              <a:rPr baseline="-25000" lang="en" sz="2300">
                <a:solidFill>
                  <a:srgbClr val="6F2F9F"/>
                </a:solidFill>
                <a:latin typeface="Arial"/>
                <a:ea typeface="Arial"/>
                <a:cs typeface="Arial"/>
                <a:sym typeface="Arial"/>
              </a:rPr>
              <a:t>3</a:t>
            </a:r>
            <a:endParaRPr baseline="-25000" sz="2300">
              <a:latin typeface="Arial"/>
              <a:ea typeface="Arial"/>
              <a:cs typeface="Arial"/>
              <a:sym typeface="Arial"/>
            </a:endParaRPr>
          </a:p>
        </p:txBody>
      </p:sp>
      <p:grpSp>
        <p:nvGrpSpPr>
          <p:cNvPr id="561" name="Google Shape;561;p70"/>
          <p:cNvGrpSpPr/>
          <p:nvPr/>
        </p:nvGrpSpPr>
        <p:grpSpPr>
          <a:xfrm>
            <a:off x="4836613" y="938163"/>
            <a:ext cx="987887" cy="1440515"/>
            <a:chOff x="6957059" y="1250822"/>
            <a:chExt cx="1418970" cy="2225421"/>
          </a:xfrm>
        </p:grpSpPr>
        <p:pic>
          <p:nvPicPr>
            <p:cNvPr id="562" name="Google Shape;562;p70"/>
            <p:cNvPicPr preferRelativeResize="0"/>
            <p:nvPr/>
          </p:nvPicPr>
          <p:blipFill rotWithShape="1">
            <a:blip r:embed="rId3">
              <a:alphaModFix/>
            </a:blip>
            <a:srcRect b="0" l="0" r="0" t="0"/>
            <a:stretch/>
          </p:blipFill>
          <p:spPr>
            <a:xfrm>
              <a:off x="6957059" y="3281171"/>
              <a:ext cx="195072" cy="195072"/>
            </a:xfrm>
            <a:prstGeom prst="rect">
              <a:avLst/>
            </a:prstGeom>
            <a:noFill/>
            <a:ln>
              <a:noFill/>
            </a:ln>
          </p:spPr>
        </p:pic>
        <p:sp>
          <p:nvSpPr>
            <p:cNvPr id="563" name="Google Shape;563;p70"/>
            <p:cNvSpPr/>
            <p:nvPr/>
          </p:nvSpPr>
          <p:spPr>
            <a:xfrm>
              <a:off x="7085075" y="1250822"/>
              <a:ext cx="1290954" cy="2080895"/>
            </a:xfrm>
            <a:custGeom>
              <a:rect b="b" l="l" r="r" t="t"/>
              <a:pathLst>
                <a:path extrusionOk="0" h="2080895" w="1290954">
                  <a:moveTo>
                    <a:pt x="1290827" y="0"/>
                  </a:moveTo>
                  <a:lnTo>
                    <a:pt x="0" y="2080640"/>
                  </a:lnTo>
                </a:path>
              </a:pathLst>
            </a:custGeom>
            <a:noFill/>
            <a:ln cap="flat" cmpd="sng" w="12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sp>
        <p:nvSpPr>
          <p:cNvPr id="564" name="Google Shape;564;p70"/>
          <p:cNvSpPr txBox="1"/>
          <p:nvPr/>
        </p:nvSpPr>
        <p:spPr>
          <a:xfrm>
            <a:off x="5824728" y="640526"/>
            <a:ext cx="2831400" cy="297600"/>
          </a:xfrm>
          <a:prstGeom prst="rect">
            <a:avLst/>
          </a:prstGeom>
          <a:solidFill>
            <a:srgbClr val="5B9BD4"/>
          </a:solidFill>
          <a:ln cap="flat" cmpd="sng" w="12175">
            <a:solidFill>
              <a:srgbClr val="FF0000"/>
            </a:solidFill>
            <a:prstDash val="solid"/>
            <a:round/>
            <a:headEnd len="sm" w="sm" type="none"/>
            <a:tailEnd len="sm" w="sm" type="none"/>
          </a:ln>
        </p:spPr>
        <p:txBody>
          <a:bodyPr anchorCtr="0" anchor="t" bIns="0" lIns="0" spcFirstLastPara="1" rIns="0" wrap="square" tIns="5225">
            <a:spAutoFit/>
          </a:bodyPr>
          <a:lstStyle/>
          <a:p>
            <a:pPr indent="0" lvl="0" marL="0" rtl="0" algn="ctr">
              <a:lnSpc>
                <a:spcPct val="100000"/>
              </a:lnSpc>
              <a:spcBef>
                <a:spcPts val="0"/>
              </a:spcBef>
              <a:spcAft>
                <a:spcPts val="0"/>
              </a:spcAft>
              <a:buNone/>
            </a:pPr>
            <a:r>
              <a:rPr lang="en" sz="1900">
                <a:latin typeface="Arial"/>
                <a:ea typeface="Arial"/>
                <a:cs typeface="Arial"/>
                <a:sym typeface="Arial"/>
              </a:rPr>
              <a:t>New test data</a:t>
            </a:r>
            <a:endParaRPr sz="19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 6</a:t>
            </a:r>
            <a:endParaRPr/>
          </a:p>
        </p:txBody>
      </p:sp>
      <p:sp>
        <p:nvSpPr>
          <p:cNvPr id="287" name="Google Shape;287;p53"/>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a:p>
            <a:pPr indent="0" lvl="0" marL="0" rtl="0" algn="l">
              <a:spcBef>
                <a:spcPts val="1600"/>
              </a:spcBef>
              <a:spcAft>
                <a:spcPts val="0"/>
              </a:spcAft>
              <a:buNone/>
            </a:pPr>
            <a:r>
              <a:rPr lang="en"/>
              <a:t>Extremely Randomized Trees.</a:t>
            </a:r>
            <a:endParaRPr/>
          </a:p>
          <a:p>
            <a:pPr indent="0" lvl="0" marL="0" rtl="0" algn="l">
              <a:spcBef>
                <a:spcPts val="1600"/>
              </a:spcBef>
              <a:spcAft>
                <a:spcPts val="0"/>
              </a:spcAft>
              <a:buNone/>
            </a:pPr>
            <a:r>
              <a:rPr lang="en"/>
              <a:t>Gradient Boosted Regression Trees.</a:t>
            </a:r>
            <a:endParaRPr/>
          </a:p>
          <a:p>
            <a:pPr indent="0" lvl="0" marL="0" rtl="0" algn="l">
              <a:spcBef>
                <a:spcPts val="1600"/>
              </a:spcBef>
              <a:spcAft>
                <a:spcPts val="0"/>
              </a:spcAft>
              <a:buNone/>
            </a:pPr>
            <a:r>
              <a:rPr lang="en"/>
              <a:t>SVM revisiting.</a:t>
            </a:r>
            <a:endParaRPr/>
          </a:p>
          <a:p>
            <a:pPr indent="0" lvl="0" marL="0" rtl="0" algn="l">
              <a:spcBef>
                <a:spcPts val="1600"/>
              </a:spcBef>
              <a:spcAft>
                <a:spcPts val="0"/>
              </a:spcAft>
              <a:buNone/>
            </a:pPr>
            <a:r>
              <a:rPr lang="en"/>
              <a:t>Perceptron.</a:t>
            </a:r>
            <a:endParaRPr/>
          </a:p>
          <a:p>
            <a:pPr indent="0" lvl="0" marL="0" rtl="0" algn="l">
              <a:spcBef>
                <a:spcPts val="1600"/>
              </a:spcBef>
              <a:spcAft>
                <a:spcPts val="1600"/>
              </a:spcAft>
              <a:buNone/>
            </a:pPr>
            <a:r>
              <a:rPr lang="en"/>
              <a:t>Neural Network.</a:t>
            </a:r>
            <a:endParaRPr/>
          </a:p>
        </p:txBody>
      </p:sp>
      <p:pic>
        <p:nvPicPr>
          <p:cNvPr id="288" name="Google Shape;288;p53"/>
          <p:cNvPicPr preferRelativeResize="0"/>
          <p:nvPr/>
        </p:nvPicPr>
        <p:blipFill>
          <a:blip r:embed="rId3">
            <a:alphaModFix/>
          </a:blip>
          <a:stretch>
            <a:fillRect/>
          </a:stretch>
        </p:blipFill>
        <p:spPr>
          <a:xfrm>
            <a:off x="5706600" y="152400"/>
            <a:ext cx="2935285" cy="44384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confident: 𝑤</a:t>
            </a:r>
            <a:r>
              <a:rPr baseline="-25000" lang="en"/>
              <a:t>2</a:t>
            </a:r>
            <a:endParaRPr baseline="-25000"/>
          </a:p>
        </p:txBody>
      </p:sp>
      <p:grpSp>
        <p:nvGrpSpPr>
          <p:cNvPr id="570" name="Google Shape;570;p71"/>
          <p:cNvGrpSpPr/>
          <p:nvPr/>
        </p:nvGrpSpPr>
        <p:grpSpPr>
          <a:xfrm>
            <a:off x="2286598" y="3177518"/>
            <a:ext cx="103824" cy="103824"/>
            <a:chOff x="3294887" y="4384548"/>
            <a:chExt cx="175260" cy="175260"/>
          </a:xfrm>
        </p:grpSpPr>
        <p:sp>
          <p:nvSpPr>
            <p:cNvPr id="571" name="Google Shape;571;p71"/>
            <p:cNvSpPr/>
            <p:nvPr/>
          </p:nvSpPr>
          <p:spPr>
            <a:xfrm>
              <a:off x="3294887" y="4384548"/>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72" name="Google Shape;572;p71"/>
            <p:cNvSpPr/>
            <p:nvPr/>
          </p:nvSpPr>
          <p:spPr>
            <a:xfrm>
              <a:off x="3294887" y="4384548"/>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pic>
        <p:nvPicPr>
          <p:cNvPr id="573" name="Google Shape;573;p71"/>
          <p:cNvPicPr preferRelativeResize="0"/>
          <p:nvPr/>
        </p:nvPicPr>
        <p:blipFill rotWithShape="1">
          <a:blip r:embed="rId3">
            <a:alphaModFix/>
          </a:blip>
          <a:srcRect b="0" l="0" r="0" t="0"/>
          <a:stretch/>
        </p:blipFill>
        <p:spPr>
          <a:xfrm>
            <a:off x="5229892" y="3277780"/>
            <a:ext cx="115563" cy="115562"/>
          </a:xfrm>
          <a:prstGeom prst="rect">
            <a:avLst/>
          </a:prstGeom>
          <a:noFill/>
          <a:ln>
            <a:noFill/>
          </a:ln>
        </p:spPr>
      </p:pic>
      <p:pic>
        <p:nvPicPr>
          <p:cNvPr id="574" name="Google Shape;574;p71"/>
          <p:cNvPicPr preferRelativeResize="0"/>
          <p:nvPr/>
        </p:nvPicPr>
        <p:blipFill rotWithShape="1">
          <a:blip r:embed="rId3">
            <a:alphaModFix/>
          </a:blip>
          <a:srcRect b="0" l="0" r="0" t="0"/>
          <a:stretch/>
        </p:blipFill>
        <p:spPr>
          <a:xfrm>
            <a:off x="5350872" y="2329804"/>
            <a:ext cx="115563" cy="115563"/>
          </a:xfrm>
          <a:prstGeom prst="rect">
            <a:avLst/>
          </a:prstGeom>
          <a:noFill/>
          <a:ln>
            <a:noFill/>
          </a:ln>
        </p:spPr>
      </p:pic>
      <p:pic>
        <p:nvPicPr>
          <p:cNvPr id="575" name="Google Shape;575;p71"/>
          <p:cNvPicPr preferRelativeResize="0"/>
          <p:nvPr/>
        </p:nvPicPr>
        <p:blipFill rotWithShape="1">
          <a:blip r:embed="rId3">
            <a:alphaModFix/>
          </a:blip>
          <a:srcRect b="0" l="0" r="0" t="0"/>
          <a:stretch/>
        </p:blipFill>
        <p:spPr>
          <a:xfrm>
            <a:off x="5370734" y="2773096"/>
            <a:ext cx="115563" cy="115562"/>
          </a:xfrm>
          <a:prstGeom prst="rect">
            <a:avLst/>
          </a:prstGeom>
          <a:noFill/>
          <a:ln>
            <a:noFill/>
          </a:ln>
        </p:spPr>
      </p:pic>
      <p:pic>
        <p:nvPicPr>
          <p:cNvPr id="576" name="Google Shape;576;p71"/>
          <p:cNvPicPr preferRelativeResize="0"/>
          <p:nvPr/>
        </p:nvPicPr>
        <p:blipFill rotWithShape="1">
          <a:blip r:embed="rId3">
            <a:alphaModFix/>
          </a:blip>
          <a:srcRect b="0" l="0" r="0" t="0"/>
          <a:stretch/>
        </p:blipFill>
        <p:spPr>
          <a:xfrm>
            <a:off x="5389694" y="3006929"/>
            <a:ext cx="115563" cy="115562"/>
          </a:xfrm>
          <a:prstGeom prst="rect">
            <a:avLst/>
          </a:prstGeom>
          <a:noFill/>
          <a:ln>
            <a:noFill/>
          </a:ln>
        </p:spPr>
      </p:pic>
      <p:pic>
        <p:nvPicPr>
          <p:cNvPr id="577" name="Google Shape;577;p71"/>
          <p:cNvPicPr preferRelativeResize="0"/>
          <p:nvPr/>
        </p:nvPicPr>
        <p:blipFill rotWithShape="1">
          <a:blip r:embed="rId3">
            <a:alphaModFix/>
          </a:blip>
          <a:srcRect b="0" l="0" r="0" t="0"/>
          <a:stretch/>
        </p:blipFill>
        <p:spPr>
          <a:xfrm>
            <a:off x="5497132" y="3533282"/>
            <a:ext cx="115563" cy="115562"/>
          </a:xfrm>
          <a:prstGeom prst="rect">
            <a:avLst/>
          </a:prstGeom>
          <a:noFill/>
          <a:ln>
            <a:noFill/>
          </a:ln>
        </p:spPr>
      </p:pic>
      <p:sp>
        <p:nvSpPr>
          <p:cNvPr id="578" name="Google Shape;578;p71"/>
          <p:cNvSpPr txBox="1"/>
          <p:nvPr/>
        </p:nvSpPr>
        <p:spPr>
          <a:xfrm>
            <a:off x="1291800" y="2339950"/>
            <a:ext cx="11652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5B9BD4"/>
                </a:solidFill>
                <a:latin typeface="Arial"/>
                <a:ea typeface="Arial"/>
                <a:cs typeface="Arial"/>
                <a:sym typeface="Arial"/>
              </a:rPr>
              <a:t>Class +1</a:t>
            </a:r>
            <a:endParaRPr sz="2100">
              <a:latin typeface="Arial"/>
              <a:ea typeface="Arial"/>
              <a:cs typeface="Arial"/>
              <a:sym typeface="Arial"/>
            </a:endParaRPr>
          </a:p>
        </p:txBody>
      </p:sp>
      <p:sp>
        <p:nvSpPr>
          <p:cNvPr id="579" name="Google Shape;579;p71"/>
          <p:cNvSpPr txBox="1"/>
          <p:nvPr/>
        </p:nvSpPr>
        <p:spPr>
          <a:xfrm>
            <a:off x="6007443" y="3183925"/>
            <a:ext cx="10875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FF0000"/>
                </a:solidFill>
                <a:latin typeface="Arial"/>
                <a:ea typeface="Arial"/>
                <a:cs typeface="Arial"/>
                <a:sym typeface="Arial"/>
              </a:rPr>
              <a:t>Class -1</a:t>
            </a:r>
            <a:endParaRPr sz="2100">
              <a:latin typeface="Arial"/>
              <a:ea typeface="Arial"/>
              <a:cs typeface="Arial"/>
              <a:sym typeface="Arial"/>
            </a:endParaRPr>
          </a:p>
        </p:txBody>
      </p:sp>
      <p:sp>
        <p:nvSpPr>
          <p:cNvPr id="580" name="Google Shape;580;p71"/>
          <p:cNvSpPr txBox="1"/>
          <p:nvPr/>
        </p:nvSpPr>
        <p:spPr>
          <a:xfrm>
            <a:off x="2970688" y="1380900"/>
            <a:ext cx="16902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006FC0"/>
                </a:solidFill>
                <a:latin typeface="Arial"/>
                <a:ea typeface="Arial"/>
                <a:cs typeface="Arial"/>
                <a:sym typeface="Arial"/>
              </a:rPr>
              <a:t>(𝑤</a:t>
            </a:r>
            <a:r>
              <a:rPr baseline="30000" lang="en" sz="2300">
                <a:solidFill>
                  <a:srgbClr val="006FC0"/>
                </a:solidFill>
                <a:latin typeface="Arial"/>
                <a:ea typeface="Arial"/>
                <a:cs typeface="Arial"/>
                <a:sym typeface="Arial"/>
              </a:rPr>
              <a:t>∗</a:t>
            </a:r>
            <a:r>
              <a:rPr lang="en" sz="2100">
                <a:solidFill>
                  <a:srgbClr val="006FC0"/>
                </a:solidFill>
                <a:latin typeface="Arial"/>
                <a:ea typeface="Arial"/>
                <a:cs typeface="Arial"/>
                <a:sym typeface="Arial"/>
              </a:rPr>
              <a:t>)</a:t>
            </a:r>
            <a:r>
              <a:rPr baseline="30000" lang="en" sz="2300">
                <a:solidFill>
                  <a:srgbClr val="006FC0"/>
                </a:solidFill>
                <a:latin typeface="Arial"/>
                <a:ea typeface="Arial"/>
                <a:cs typeface="Arial"/>
                <a:sym typeface="Arial"/>
              </a:rPr>
              <a:t>𝑇</a:t>
            </a:r>
            <a:r>
              <a:rPr lang="en" sz="2100">
                <a:solidFill>
                  <a:srgbClr val="006FC0"/>
                </a:solidFill>
                <a:latin typeface="Arial"/>
                <a:ea typeface="Arial"/>
                <a:cs typeface="Arial"/>
                <a:sym typeface="Arial"/>
              </a:rPr>
              <a:t>𝑥 &gt; 0</a:t>
            </a:r>
            <a:endParaRPr sz="2100">
              <a:latin typeface="Arial"/>
              <a:ea typeface="Arial"/>
              <a:cs typeface="Arial"/>
              <a:sym typeface="Arial"/>
            </a:endParaRPr>
          </a:p>
        </p:txBody>
      </p:sp>
      <p:sp>
        <p:nvSpPr>
          <p:cNvPr id="581" name="Google Shape;581;p71"/>
          <p:cNvSpPr txBox="1"/>
          <p:nvPr/>
        </p:nvSpPr>
        <p:spPr>
          <a:xfrm>
            <a:off x="5652576" y="2061200"/>
            <a:ext cx="14424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FF0000"/>
                </a:solidFill>
                <a:latin typeface="Arial"/>
                <a:ea typeface="Arial"/>
                <a:cs typeface="Arial"/>
                <a:sym typeface="Arial"/>
              </a:rPr>
              <a:t>(𝑤</a:t>
            </a:r>
            <a:r>
              <a:rPr baseline="30000" lang="en" sz="2300">
                <a:solidFill>
                  <a:srgbClr val="FF0000"/>
                </a:solidFill>
                <a:latin typeface="Arial"/>
                <a:ea typeface="Arial"/>
                <a:cs typeface="Arial"/>
                <a:sym typeface="Arial"/>
              </a:rPr>
              <a:t>∗</a:t>
            </a:r>
            <a:r>
              <a:rPr lang="en" sz="2100">
                <a:solidFill>
                  <a:srgbClr val="FF0000"/>
                </a:solidFill>
                <a:latin typeface="Arial"/>
                <a:ea typeface="Arial"/>
                <a:cs typeface="Arial"/>
                <a:sym typeface="Arial"/>
              </a:rPr>
              <a:t>)</a:t>
            </a:r>
            <a:r>
              <a:rPr baseline="30000" lang="en" sz="2300">
                <a:solidFill>
                  <a:srgbClr val="FF0000"/>
                </a:solidFill>
                <a:latin typeface="Arial"/>
                <a:ea typeface="Arial"/>
                <a:cs typeface="Arial"/>
                <a:sym typeface="Arial"/>
              </a:rPr>
              <a:t>𝑇</a:t>
            </a:r>
            <a:r>
              <a:rPr lang="en" sz="2100">
                <a:solidFill>
                  <a:srgbClr val="FF0000"/>
                </a:solidFill>
                <a:latin typeface="Arial"/>
                <a:ea typeface="Arial"/>
                <a:cs typeface="Arial"/>
                <a:sym typeface="Arial"/>
              </a:rPr>
              <a:t>𝑥 &lt; 0</a:t>
            </a:r>
            <a:endParaRPr sz="2100">
              <a:latin typeface="Arial"/>
              <a:ea typeface="Arial"/>
              <a:cs typeface="Arial"/>
              <a:sym typeface="Arial"/>
            </a:endParaRPr>
          </a:p>
        </p:txBody>
      </p:sp>
      <p:sp>
        <p:nvSpPr>
          <p:cNvPr id="582" name="Google Shape;582;p71"/>
          <p:cNvSpPr txBox="1"/>
          <p:nvPr/>
        </p:nvSpPr>
        <p:spPr>
          <a:xfrm>
            <a:off x="1051500" y="4468200"/>
            <a:ext cx="7041000" cy="332400"/>
          </a:xfrm>
          <a:prstGeom prst="rect">
            <a:avLst/>
          </a:prstGeom>
          <a:noFill/>
          <a:ln>
            <a:noFill/>
          </a:ln>
        </p:spPr>
        <p:txBody>
          <a:bodyPr anchorCtr="0" anchor="t" bIns="0" lIns="0" spcFirstLastPara="1" rIns="0" wrap="square" tIns="9050">
            <a:spAutoFit/>
          </a:bodyPr>
          <a:lstStyle/>
          <a:p>
            <a:pPr indent="0" lvl="0" marL="12700" rtl="0" algn="ctr">
              <a:lnSpc>
                <a:spcPct val="100000"/>
              </a:lnSpc>
              <a:spcBef>
                <a:spcPts val="0"/>
              </a:spcBef>
              <a:spcAft>
                <a:spcPts val="0"/>
              </a:spcAft>
              <a:buSzPts val="1100"/>
              <a:buNone/>
            </a:pPr>
            <a:r>
              <a:rPr lang="en" sz="2100"/>
              <a:t>Same on empirical loss; Different on test/expected loss</a:t>
            </a:r>
            <a:endParaRPr sz="2100"/>
          </a:p>
        </p:txBody>
      </p:sp>
      <p:grpSp>
        <p:nvGrpSpPr>
          <p:cNvPr id="583" name="Google Shape;583;p71"/>
          <p:cNvGrpSpPr/>
          <p:nvPr/>
        </p:nvGrpSpPr>
        <p:grpSpPr>
          <a:xfrm>
            <a:off x="2563763" y="1784471"/>
            <a:ext cx="2366285" cy="2016894"/>
            <a:chOff x="3762755" y="2033016"/>
            <a:chExt cx="3994405" cy="3404616"/>
          </a:xfrm>
        </p:grpSpPr>
        <p:sp>
          <p:nvSpPr>
            <p:cNvPr id="584" name="Google Shape;584;p71"/>
            <p:cNvSpPr/>
            <p:nvPr/>
          </p:nvSpPr>
          <p:spPr>
            <a:xfrm>
              <a:off x="4248911" y="2033016"/>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85" name="Google Shape;585;p71"/>
            <p:cNvSpPr/>
            <p:nvPr/>
          </p:nvSpPr>
          <p:spPr>
            <a:xfrm>
              <a:off x="4248911" y="2033016"/>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86" name="Google Shape;586;p71"/>
            <p:cNvSpPr/>
            <p:nvPr/>
          </p:nvSpPr>
          <p:spPr>
            <a:xfrm>
              <a:off x="3762755" y="287578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87" name="Google Shape;587;p71"/>
            <p:cNvSpPr/>
            <p:nvPr/>
          </p:nvSpPr>
          <p:spPr>
            <a:xfrm>
              <a:off x="3762755" y="287578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88" name="Google Shape;588;p71"/>
            <p:cNvSpPr/>
            <p:nvPr/>
          </p:nvSpPr>
          <p:spPr>
            <a:xfrm>
              <a:off x="3915155" y="3692652"/>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89" name="Google Shape;589;p71"/>
            <p:cNvSpPr/>
            <p:nvPr/>
          </p:nvSpPr>
          <p:spPr>
            <a:xfrm>
              <a:off x="3915155" y="3692652"/>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0" name="Google Shape;590;p71"/>
            <p:cNvSpPr/>
            <p:nvPr/>
          </p:nvSpPr>
          <p:spPr>
            <a:xfrm>
              <a:off x="5204459" y="235000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1" name="Google Shape;591;p71"/>
            <p:cNvSpPr/>
            <p:nvPr/>
          </p:nvSpPr>
          <p:spPr>
            <a:xfrm>
              <a:off x="5204459" y="235000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2" name="Google Shape;592;p71"/>
            <p:cNvSpPr/>
            <p:nvPr/>
          </p:nvSpPr>
          <p:spPr>
            <a:xfrm>
              <a:off x="4425695" y="3279648"/>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3" name="Google Shape;593;p71"/>
            <p:cNvSpPr/>
            <p:nvPr/>
          </p:nvSpPr>
          <p:spPr>
            <a:xfrm>
              <a:off x="4425695" y="3279648"/>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4" name="Google Shape;594;p71"/>
            <p:cNvSpPr/>
            <p:nvPr/>
          </p:nvSpPr>
          <p:spPr>
            <a:xfrm>
              <a:off x="5064252" y="2755392"/>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5" name="Google Shape;595;p71"/>
            <p:cNvSpPr/>
            <p:nvPr/>
          </p:nvSpPr>
          <p:spPr>
            <a:xfrm>
              <a:off x="5064252" y="2755392"/>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6" name="Google Shape;596;p71"/>
            <p:cNvSpPr/>
            <p:nvPr/>
          </p:nvSpPr>
          <p:spPr>
            <a:xfrm>
              <a:off x="5785104" y="244906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7" name="Google Shape;597;p71"/>
            <p:cNvSpPr/>
            <p:nvPr/>
          </p:nvSpPr>
          <p:spPr>
            <a:xfrm>
              <a:off x="5785104" y="244906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8" name="Google Shape;598;p71"/>
            <p:cNvSpPr/>
            <p:nvPr/>
          </p:nvSpPr>
          <p:spPr>
            <a:xfrm>
              <a:off x="4396739" y="3966972"/>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99" name="Google Shape;599;p71"/>
            <p:cNvSpPr/>
            <p:nvPr/>
          </p:nvSpPr>
          <p:spPr>
            <a:xfrm>
              <a:off x="4396739" y="3966972"/>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pic>
          <p:nvPicPr>
            <p:cNvPr id="600" name="Google Shape;600;p71"/>
            <p:cNvPicPr preferRelativeResize="0"/>
            <p:nvPr/>
          </p:nvPicPr>
          <p:blipFill rotWithShape="1">
            <a:blip r:embed="rId3">
              <a:alphaModFix/>
            </a:blip>
            <a:srcRect b="0" l="0" r="0" t="0"/>
            <a:stretch/>
          </p:blipFill>
          <p:spPr>
            <a:xfrm>
              <a:off x="7562088" y="3592067"/>
              <a:ext cx="195072" cy="195072"/>
            </a:xfrm>
            <a:prstGeom prst="rect">
              <a:avLst/>
            </a:prstGeom>
            <a:noFill/>
            <a:ln>
              <a:noFill/>
            </a:ln>
          </p:spPr>
        </p:pic>
        <p:pic>
          <p:nvPicPr>
            <p:cNvPr id="601" name="Google Shape;601;p71"/>
            <p:cNvPicPr preferRelativeResize="0"/>
            <p:nvPr/>
          </p:nvPicPr>
          <p:blipFill rotWithShape="1">
            <a:blip r:embed="rId3">
              <a:alphaModFix/>
            </a:blip>
            <a:srcRect b="0" l="0" r="0" t="0"/>
            <a:stretch/>
          </p:blipFill>
          <p:spPr>
            <a:xfrm>
              <a:off x="7344155" y="5242560"/>
              <a:ext cx="195072" cy="195072"/>
            </a:xfrm>
            <a:prstGeom prst="rect">
              <a:avLst/>
            </a:prstGeom>
            <a:noFill/>
            <a:ln>
              <a:noFill/>
            </a:ln>
          </p:spPr>
        </p:pic>
        <p:pic>
          <p:nvPicPr>
            <p:cNvPr id="602" name="Google Shape;602;p71"/>
            <p:cNvPicPr preferRelativeResize="0"/>
            <p:nvPr/>
          </p:nvPicPr>
          <p:blipFill rotWithShape="1">
            <a:blip r:embed="rId4">
              <a:alphaModFix/>
            </a:blip>
            <a:srcRect b="0" l="0" r="0" t="0"/>
            <a:stretch/>
          </p:blipFill>
          <p:spPr>
            <a:xfrm>
              <a:off x="6652260" y="4893563"/>
              <a:ext cx="195072" cy="195071"/>
            </a:xfrm>
            <a:prstGeom prst="rect">
              <a:avLst/>
            </a:prstGeom>
            <a:noFill/>
            <a:ln>
              <a:noFill/>
            </a:ln>
          </p:spPr>
        </p:pic>
        <p:pic>
          <p:nvPicPr>
            <p:cNvPr id="603" name="Google Shape;603;p71"/>
            <p:cNvPicPr preferRelativeResize="0"/>
            <p:nvPr/>
          </p:nvPicPr>
          <p:blipFill rotWithShape="1">
            <a:blip r:embed="rId3">
              <a:alphaModFix/>
            </a:blip>
            <a:srcRect b="0" l="0" r="0" t="0"/>
            <a:stretch/>
          </p:blipFill>
          <p:spPr>
            <a:xfrm>
              <a:off x="7379208" y="4695444"/>
              <a:ext cx="195072" cy="195071"/>
            </a:xfrm>
            <a:prstGeom prst="rect">
              <a:avLst/>
            </a:prstGeom>
            <a:noFill/>
            <a:ln>
              <a:noFill/>
            </a:ln>
          </p:spPr>
        </p:pic>
      </p:grpSp>
      <p:sp>
        <p:nvSpPr>
          <p:cNvPr id="604" name="Google Shape;604;p71"/>
          <p:cNvSpPr/>
          <p:nvPr/>
        </p:nvSpPr>
        <p:spPr>
          <a:xfrm>
            <a:off x="2607723" y="1438489"/>
            <a:ext cx="2697778" cy="3014072"/>
          </a:xfrm>
          <a:custGeom>
            <a:rect b="b" l="l" r="r" t="t"/>
            <a:pathLst>
              <a:path extrusionOk="0" h="5311140" w="4026534">
                <a:moveTo>
                  <a:pt x="4026280" y="0"/>
                </a:moveTo>
                <a:lnTo>
                  <a:pt x="0" y="5310555"/>
                </a:lnTo>
              </a:path>
            </a:pathLst>
          </a:custGeom>
          <a:noFill/>
          <a:ln cap="flat" cmpd="sng" w="502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05" name="Google Shape;605;p71"/>
          <p:cNvSpPr txBox="1"/>
          <p:nvPr/>
        </p:nvSpPr>
        <p:spPr>
          <a:xfrm>
            <a:off x="3821875" y="2295225"/>
            <a:ext cx="483300" cy="363300"/>
          </a:xfrm>
          <a:prstGeom prst="rect">
            <a:avLst/>
          </a:prstGeom>
          <a:noFill/>
          <a:ln>
            <a:noFill/>
          </a:ln>
        </p:spPr>
        <p:txBody>
          <a:bodyPr anchorCtr="0" anchor="t" bIns="0" lIns="0" spcFirstLastPara="1" rIns="0" wrap="square" tIns="9050">
            <a:spAutoFit/>
          </a:bodyPr>
          <a:lstStyle/>
          <a:p>
            <a:pPr indent="0" lvl="0" marL="0" rtl="0" algn="l">
              <a:lnSpc>
                <a:spcPct val="107154"/>
              </a:lnSpc>
              <a:spcBef>
                <a:spcPts val="0"/>
              </a:spcBef>
              <a:spcAft>
                <a:spcPts val="0"/>
              </a:spcAft>
              <a:buNone/>
            </a:pPr>
            <a:r>
              <a:rPr lang="en" sz="2100">
                <a:solidFill>
                  <a:srgbClr val="6F2F9F"/>
                </a:solidFill>
                <a:latin typeface="Arial"/>
                <a:ea typeface="Arial"/>
                <a:cs typeface="Arial"/>
                <a:sym typeface="Arial"/>
              </a:rPr>
              <a:t>𝑤</a:t>
            </a:r>
            <a:r>
              <a:rPr baseline="-25000" lang="en" sz="2300">
                <a:solidFill>
                  <a:srgbClr val="6F2F9F"/>
                </a:solidFill>
                <a:latin typeface="Arial"/>
                <a:ea typeface="Arial"/>
                <a:cs typeface="Arial"/>
                <a:sym typeface="Arial"/>
              </a:rPr>
              <a:t>2</a:t>
            </a:r>
            <a:r>
              <a:rPr baseline="-25000" lang="en" sz="2300">
                <a:solidFill>
                  <a:srgbClr val="6F2F9F"/>
                </a:solidFill>
              </a:rPr>
              <a:t> </a:t>
            </a:r>
            <a:endParaRPr baseline="-25000" sz="2300">
              <a:latin typeface="Arial"/>
              <a:ea typeface="Arial"/>
              <a:cs typeface="Arial"/>
              <a:sym typeface="Arial"/>
            </a:endParaRPr>
          </a:p>
        </p:txBody>
      </p:sp>
      <p:grpSp>
        <p:nvGrpSpPr>
          <p:cNvPr id="606" name="Google Shape;606;p71"/>
          <p:cNvGrpSpPr/>
          <p:nvPr/>
        </p:nvGrpSpPr>
        <p:grpSpPr>
          <a:xfrm>
            <a:off x="3615308" y="938117"/>
            <a:ext cx="2209419" cy="2001680"/>
            <a:chOff x="5430011" y="1250822"/>
            <a:chExt cx="2945892" cy="2668906"/>
          </a:xfrm>
        </p:grpSpPr>
        <p:sp>
          <p:nvSpPr>
            <p:cNvPr id="607" name="Google Shape;607;p71"/>
            <p:cNvSpPr/>
            <p:nvPr/>
          </p:nvSpPr>
          <p:spPr>
            <a:xfrm>
              <a:off x="5430011" y="3744468"/>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08" name="Google Shape;608;p71"/>
            <p:cNvSpPr/>
            <p:nvPr/>
          </p:nvSpPr>
          <p:spPr>
            <a:xfrm>
              <a:off x="5430011" y="3744468"/>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09" name="Google Shape;609;p71"/>
            <p:cNvSpPr/>
            <p:nvPr/>
          </p:nvSpPr>
          <p:spPr>
            <a:xfrm>
              <a:off x="5526658" y="1250822"/>
              <a:ext cx="2849245" cy="2596515"/>
            </a:xfrm>
            <a:custGeom>
              <a:rect b="b" l="l" r="r" t="t"/>
              <a:pathLst>
                <a:path extrusionOk="0" h="2596515" w="2849245">
                  <a:moveTo>
                    <a:pt x="2849244" y="0"/>
                  </a:moveTo>
                  <a:lnTo>
                    <a:pt x="0" y="2596260"/>
                  </a:lnTo>
                </a:path>
              </a:pathLst>
            </a:custGeom>
            <a:noFill/>
            <a:ln cap="flat" cmpd="sng" w="12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grpSp>
        <p:nvGrpSpPr>
          <p:cNvPr id="610" name="Google Shape;610;p71"/>
          <p:cNvGrpSpPr/>
          <p:nvPr/>
        </p:nvGrpSpPr>
        <p:grpSpPr>
          <a:xfrm>
            <a:off x="4836613" y="938163"/>
            <a:ext cx="987887" cy="1440515"/>
            <a:chOff x="6957059" y="1250822"/>
            <a:chExt cx="1418970" cy="2225421"/>
          </a:xfrm>
        </p:grpSpPr>
        <p:pic>
          <p:nvPicPr>
            <p:cNvPr id="611" name="Google Shape;611;p71"/>
            <p:cNvPicPr preferRelativeResize="0"/>
            <p:nvPr/>
          </p:nvPicPr>
          <p:blipFill rotWithShape="1">
            <a:blip r:embed="rId3">
              <a:alphaModFix/>
            </a:blip>
            <a:srcRect b="0" l="0" r="0" t="0"/>
            <a:stretch/>
          </p:blipFill>
          <p:spPr>
            <a:xfrm>
              <a:off x="6957059" y="3281171"/>
              <a:ext cx="195072" cy="195072"/>
            </a:xfrm>
            <a:prstGeom prst="rect">
              <a:avLst/>
            </a:prstGeom>
            <a:noFill/>
            <a:ln>
              <a:noFill/>
            </a:ln>
          </p:spPr>
        </p:pic>
        <p:sp>
          <p:nvSpPr>
            <p:cNvPr id="612" name="Google Shape;612;p71"/>
            <p:cNvSpPr/>
            <p:nvPr/>
          </p:nvSpPr>
          <p:spPr>
            <a:xfrm>
              <a:off x="7085075" y="1250822"/>
              <a:ext cx="1290954" cy="2080895"/>
            </a:xfrm>
            <a:custGeom>
              <a:rect b="b" l="l" r="r" t="t"/>
              <a:pathLst>
                <a:path extrusionOk="0" h="2080895" w="1290954">
                  <a:moveTo>
                    <a:pt x="1290827" y="0"/>
                  </a:moveTo>
                  <a:lnTo>
                    <a:pt x="0" y="2080640"/>
                  </a:lnTo>
                </a:path>
              </a:pathLst>
            </a:custGeom>
            <a:noFill/>
            <a:ln cap="flat" cmpd="sng" w="12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sp>
        <p:nvSpPr>
          <p:cNvPr id="613" name="Google Shape;613;p71"/>
          <p:cNvSpPr txBox="1"/>
          <p:nvPr/>
        </p:nvSpPr>
        <p:spPr>
          <a:xfrm>
            <a:off x="5824728" y="640526"/>
            <a:ext cx="2831400" cy="297600"/>
          </a:xfrm>
          <a:prstGeom prst="rect">
            <a:avLst/>
          </a:prstGeom>
          <a:solidFill>
            <a:srgbClr val="5B9BD4"/>
          </a:solidFill>
          <a:ln cap="flat" cmpd="sng" w="12175">
            <a:solidFill>
              <a:srgbClr val="FF0000"/>
            </a:solidFill>
            <a:prstDash val="solid"/>
            <a:round/>
            <a:headEnd len="sm" w="sm" type="none"/>
            <a:tailEnd len="sm" w="sm" type="none"/>
          </a:ln>
        </p:spPr>
        <p:txBody>
          <a:bodyPr anchorCtr="0" anchor="t" bIns="0" lIns="0" spcFirstLastPara="1" rIns="0" wrap="square" tIns="5225">
            <a:spAutoFit/>
          </a:bodyPr>
          <a:lstStyle/>
          <a:p>
            <a:pPr indent="0" lvl="0" marL="0" rtl="0" algn="ctr">
              <a:lnSpc>
                <a:spcPct val="100000"/>
              </a:lnSpc>
              <a:spcBef>
                <a:spcPts val="0"/>
              </a:spcBef>
              <a:spcAft>
                <a:spcPts val="0"/>
              </a:spcAft>
              <a:buNone/>
            </a:pPr>
            <a:r>
              <a:rPr lang="en" sz="1900">
                <a:latin typeface="Arial"/>
                <a:ea typeface="Arial"/>
                <a:cs typeface="Arial"/>
                <a:sym typeface="Arial"/>
              </a:rPr>
              <a:t>New test data</a:t>
            </a:r>
            <a:endParaRPr sz="19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 Margin</a:t>
            </a:r>
            <a:endParaRPr baseline="-25000"/>
          </a:p>
        </p:txBody>
      </p:sp>
      <p:grpSp>
        <p:nvGrpSpPr>
          <p:cNvPr id="619" name="Google Shape;619;p72"/>
          <p:cNvGrpSpPr/>
          <p:nvPr/>
        </p:nvGrpSpPr>
        <p:grpSpPr>
          <a:xfrm>
            <a:off x="2286598" y="3177518"/>
            <a:ext cx="103824" cy="103824"/>
            <a:chOff x="3294887" y="4384548"/>
            <a:chExt cx="175260" cy="175260"/>
          </a:xfrm>
        </p:grpSpPr>
        <p:sp>
          <p:nvSpPr>
            <p:cNvPr id="620" name="Google Shape;620;p72"/>
            <p:cNvSpPr/>
            <p:nvPr/>
          </p:nvSpPr>
          <p:spPr>
            <a:xfrm>
              <a:off x="3294887" y="4384548"/>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21" name="Google Shape;621;p72"/>
            <p:cNvSpPr/>
            <p:nvPr/>
          </p:nvSpPr>
          <p:spPr>
            <a:xfrm>
              <a:off x="3294887" y="4384548"/>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pic>
        <p:nvPicPr>
          <p:cNvPr id="622" name="Google Shape;622;p72"/>
          <p:cNvPicPr preferRelativeResize="0"/>
          <p:nvPr/>
        </p:nvPicPr>
        <p:blipFill rotWithShape="1">
          <a:blip r:embed="rId3">
            <a:alphaModFix/>
          </a:blip>
          <a:srcRect b="0" l="0" r="0" t="0"/>
          <a:stretch/>
        </p:blipFill>
        <p:spPr>
          <a:xfrm>
            <a:off x="5229892" y="3277780"/>
            <a:ext cx="115563" cy="115562"/>
          </a:xfrm>
          <a:prstGeom prst="rect">
            <a:avLst/>
          </a:prstGeom>
          <a:noFill/>
          <a:ln>
            <a:noFill/>
          </a:ln>
        </p:spPr>
      </p:pic>
      <p:pic>
        <p:nvPicPr>
          <p:cNvPr id="623" name="Google Shape;623;p72"/>
          <p:cNvPicPr preferRelativeResize="0"/>
          <p:nvPr/>
        </p:nvPicPr>
        <p:blipFill rotWithShape="1">
          <a:blip r:embed="rId3">
            <a:alphaModFix/>
          </a:blip>
          <a:srcRect b="0" l="0" r="0" t="0"/>
          <a:stretch/>
        </p:blipFill>
        <p:spPr>
          <a:xfrm>
            <a:off x="5350872" y="2329804"/>
            <a:ext cx="115563" cy="115563"/>
          </a:xfrm>
          <a:prstGeom prst="rect">
            <a:avLst/>
          </a:prstGeom>
          <a:noFill/>
          <a:ln>
            <a:noFill/>
          </a:ln>
        </p:spPr>
      </p:pic>
      <p:pic>
        <p:nvPicPr>
          <p:cNvPr id="624" name="Google Shape;624;p72"/>
          <p:cNvPicPr preferRelativeResize="0"/>
          <p:nvPr/>
        </p:nvPicPr>
        <p:blipFill rotWithShape="1">
          <a:blip r:embed="rId3">
            <a:alphaModFix/>
          </a:blip>
          <a:srcRect b="0" l="0" r="0" t="0"/>
          <a:stretch/>
        </p:blipFill>
        <p:spPr>
          <a:xfrm>
            <a:off x="5370734" y="2773096"/>
            <a:ext cx="115563" cy="115562"/>
          </a:xfrm>
          <a:prstGeom prst="rect">
            <a:avLst/>
          </a:prstGeom>
          <a:noFill/>
          <a:ln>
            <a:noFill/>
          </a:ln>
        </p:spPr>
      </p:pic>
      <p:pic>
        <p:nvPicPr>
          <p:cNvPr id="625" name="Google Shape;625;p72"/>
          <p:cNvPicPr preferRelativeResize="0"/>
          <p:nvPr/>
        </p:nvPicPr>
        <p:blipFill rotWithShape="1">
          <a:blip r:embed="rId3">
            <a:alphaModFix/>
          </a:blip>
          <a:srcRect b="0" l="0" r="0" t="0"/>
          <a:stretch/>
        </p:blipFill>
        <p:spPr>
          <a:xfrm>
            <a:off x="5389694" y="3006929"/>
            <a:ext cx="115563" cy="115562"/>
          </a:xfrm>
          <a:prstGeom prst="rect">
            <a:avLst/>
          </a:prstGeom>
          <a:noFill/>
          <a:ln>
            <a:noFill/>
          </a:ln>
        </p:spPr>
      </p:pic>
      <p:pic>
        <p:nvPicPr>
          <p:cNvPr id="626" name="Google Shape;626;p72"/>
          <p:cNvPicPr preferRelativeResize="0"/>
          <p:nvPr/>
        </p:nvPicPr>
        <p:blipFill rotWithShape="1">
          <a:blip r:embed="rId3">
            <a:alphaModFix/>
          </a:blip>
          <a:srcRect b="0" l="0" r="0" t="0"/>
          <a:stretch/>
        </p:blipFill>
        <p:spPr>
          <a:xfrm>
            <a:off x="5497132" y="3533282"/>
            <a:ext cx="115563" cy="115562"/>
          </a:xfrm>
          <a:prstGeom prst="rect">
            <a:avLst/>
          </a:prstGeom>
          <a:noFill/>
          <a:ln>
            <a:noFill/>
          </a:ln>
        </p:spPr>
      </p:pic>
      <p:sp>
        <p:nvSpPr>
          <p:cNvPr id="627" name="Google Shape;627;p72"/>
          <p:cNvSpPr txBox="1"/>
          <p:nvPr/>
        </p:nvSpPr>
        <p:spPr>
          <a:xfrm>
            <a:off x="1291800" y="2339950"/>
            <a:ext cx="11652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5B9BD4"/>
                </a:solidFill>
                <a:latin typeface="Arial"/>
                <a:ea typeface="Arial"/>
                <a:cs typeface="Arial"/>
                <a:sym typeface="Arial"/>
              </a:rPr>
              <a:t>Class +1</a:t>
            </a:r>
            <a:endParaRPr sz="2100">
              <a:latin typeface="Arial"/>
              <a:ea typeface="Arial"/>
              <a:cs typeface="Arial"/>
              <a:sym typeface="Arial"/>
            </a:endParaRPr>
          </a:p>
        </p:txBody>
      </p:sp>
      <p:sp>
        <p:nvSpPr>
          <p:cNvPr id="628" name="Google Shape;628;p72"/>
          <p:cNvSpPr txBox="1"/>
          <p:nvPr/>
        </p:nvSpPr>
        <p:spPr>
          <a:xfrm>
            <a:off x="6007443" y="3183925"/>
            <a:ext cx="10875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FF0000"/>
                </a:solidFill>
                <a:latin typeface="Arial"/>
                <a:ea typeface="Arial"/>
                <a:cs typeface="Arial"/>
                <a:sym typeface="Arial"/>
              </a:rPr>
              <a:t>Class -1</a:t>
            </a:r>
            <a:endParaRPr sz="2100">
              <a:latin typeface="Arial"/>
              <a:ea typeface="Arial"/>
              <a:cs typeface="Arial"/>
              <a:sym typeface="Arial"/>
            </a:endParaRPr>
          </a:p>
        </p:txBody>
      </p:sp>
      <p:sp>
        <p:nvSpPr>
          <p:cNvPr id="629" name="Google Shape;629;p72"/>
          <p:cNvSpPr txBox="1"/>
          <p:nvPr/>
        </p:nvSpPr>
        <p:spPr>
          <a:xfrm>
            <a:off x="2970688" y="1380900"/>
            <a:ext cx="16902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006FC0"/>
                </a:solidFill>
                <a:latin typeface="Arial"/>
                <a:ea typeface="Arial"/>
                <a:cs typeface="Arial"/>
                <a:sym typeface="Arial"/>
              </a:rPr>
              <a:t>(𝑤</a:t>
            </a:r>
            <a:r>
              <a:rPr baseline="30000" lang="en" sz="2300">
                <a:solidFill>
                  <a:srgbClr val="006FC0"/>
                </a:solidFill>
                <a:latin typeface="Arial"/>
                <a:ea typeface="Arial"/>
                <a:cs typeface="Arial"/>
                <a:sym typeface="Arial"/>
              </a:rPr>
              <a:t>∗</a:t>
            </a:r>
            <a:r>
              <a:rPr lang="en" sz="2100">
                <a:solidFill>
                  <a:srgbClr val="006FC0"/>
                </a:solidFill>
                <a:latin typeface="Arial"/>
                <a:ea typeface="Arial"/>
                <a:cs typeface="Arial"/>
                <a:sym typeface="Arial"/>
              </a:rPr>
              <a:t>)</a:t>
            </a:r>
            <a:r>
              <a:rPr baseline="30000" lang="en" sz="2300">
                <a:solidFill>
                  <a:srgbClr val="006FC0"/>
                </a:solidFill>
                <a:latin typeface="Arial"/>
                <a:ea typeface="Arial"/>
                <a:cs typeface="Arial"/>
                <a:sym typeface="Arial"/>
              </a:rPr>
              <a:t>𝑇</a:t>
            </a:r>
            <a:r>
              <a:rPr lang="en" sz="2100">
                <a:solidFill>
                  <a:srgbClr val="006FC0"/>
                </a:solidFill>
                <a:latin typeface="Arial"/>
                <a:ea typeface="Arial"/>
                <a:cs typeface="Arial"/>
                <a:sym typeface="Arial"/>
              </a:rPr>
              <a:t>𝑥 &gt; 0</a:t>
            </a:r>
            <a:endParaRPr sz="2100">
              <a:latin typeface="Arial"/>
              <a:ea typeface="Arial"/>
              <a:cs typeface="Arial"/>
              <a:sym typeface="Arial"/>
            </a:endParaRPr>
          </a:p>
        </p:txBody>
      </p:sp>
      <p:sp>
        <p:nvSpPr>
          <p:cNvPr id="630" name="Google Shape;630;p72"/>
          <p:cNvSpPr txBox="1"/>
          <p:nvPr/>
        </p:nvSpPr>
        <p:spPr>
          <a:xfrm>
            <a:off x="5652576" y="2061200"/>
            <a:ext cx="14424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FF0000"/>
                </a:solidFill>
                <a:latin typeface="Arial"/>
                <a:ea typeface="Arial"/>
                <a:cs typeface="Arial"/>
                <a:sym typeface="Arial"/>
              </a:rPr>
              <a:t>(𝑤</a:t>
            </a:r>
            <a:r>
              <a:rPr baseline="30000" lang="en" sz="2300">
                <a:solidFill>
                  <a:srgbClr val="FF0000"/>
                </a:solidFill>
                <a:latin typeface="Arial"/>
                <a:ea typeface="Arial"/>
                <a:cs typeface="Arial"/>
                <a:sym typeface="Arial"/>
              </a:rPr>
              <a:t>∗</a:t>
            </a:r>
            <a:r>
              <a:rPr lang="en" sz="2100">
                <a:solidFill>
                  <a:srgbClr val="FF0000"/>
                </a:solidFill>
                <a:latin typeface="Arial"/>
                <a:ea typeface="Arial"/>
                <a:cs typeface="Arial"/>
                <a:sym typeface="Arial"/>
              </a:rPr>
              <a:t>)</a:t>
            </a:r>
            <a:r>
              <a:rPr baseline="30000" lang="en" sz="2300">
                <a:solidFill>
                  <a:srgbClr val="FF0000"/>
                </a:solidFill>
                <a:latin typeface="Arial"/>
                <a:ea typeface="Arial"/>
                <a:cs typeface="Arial"/>
                <a:sym typeface="Arial"/>
              </a:rPr>
              <a:t>𝑇</a:t>
            </a:r>
            <a:r>
              <a:rPr lang="en" sz="2100">
                <a:solidFill>
                  <a:srgbClr val="FF0000"/>
                </a:solidFill>
                <a:latin typeface="Arial"/>
                <a:ea typeface="Arial"/>
                <a:cs typeface="Arial"/>
                <a:sym typeface="Arial"/>
              </a:rPr>
              <a:t>𝑥 &lt; 0</a:t>
            </a:r>
            <a:endParaRPr sz="2100">
              <a:latin typeface="Arial"/>
              <a:ea typeface="Arial"/>
              <a:cs typeface="Arial"/>
              <a:sym typeface="Arial"/>
            </a:endParaRPr>
          </a:p>
        </p:txBody>
      </p:sp>
      <p:sp>
        <p:nvSpPr>
          <p:cNvPr id="631" name="Google Shape;631;p72"/>
          <p:cNvSpPr txBox="1"/>
          <p:nvPr/>
        </p:nvSpPr>
        <p:spPr>
          <a:xfrm>
            <a:off x="1051500" y="4468200"/>
            <a:ext cx="7041000" cy="332400"/>
          </a:xfrm>
          <a:prstGeom prst="rect">
            <a:avLst/>
          </a:prstGeom>
          <a:noFill/>
          <a:ln>
            <a:noFill/>
          </a:ln>
        </p:spPr>
        <p:txBody>
          <a:bodyPr anchorCtr="0" anchor="t" bIns="0" lIns="0" spcFirstLastPara="1" rIns="0" wrap="square" tIns="9050">
            <a:spAutoFit/>
          </a:bodyPr>
          <a:lstStyle/>
          <a:p>
            <a:pPr indent="0" lvl="0" marL="12700" rtl="0" algn="ctr">
              <a:lnSpc>
                <a:spcPct val="100000"/>
              </a:lnSpc>
              <a:spcBef>
                <a:spcPts val="0"/>
              </a:spcBef>
              <a:spcAft>
                <a:spcPts val="0"/>
              </a:spcAft>
              <a:buSzPts val="1100"/>
              <a:buNone/>
            </a:pPr>
            <a:r>
              <a:rPr lang="en" sz="2100"/>
              <a:t>Same on empirical loss; Different on test/expected loss</a:t>
            </a:r>
            <a:endParaRPr sz="2100"/>
          </a:p>
        </p:txBody>
      </p:sp>
      <p:grpSp>
        <p:nvGrpSpPr>
          <p:cNvPr id="632" name="Google Shape;632;p72"/>
          <p:cNvGrpSpPr/>
          <p:nvPr/>
        </p:nvGrpSpPr>
        <p:grpSpPr>
          <a:xfrm>
            <a:off x="2563763" y="1784471"/>
            <a:ext cx="2366285" cy="2016894"/>
            <a:chOff x="3762755" y="2033016"/>
            <a:chExt cx="3994405" cy="3404616"/>
          </a:xfrm>
        </p:grpSpPr>
        <p:sp>
          <p:nvSpPr>
            <p:cNvPr id="633" name="Google Shape;633;p72"/>
            <p:cNvSpPr/>
            <p:nvPr/>
          </p:nvSpPr>
          <p:spPr>
            <a:xfrm>
              <a:off x="4248911" y="2033016"/>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34" name="Google Shape;634;p72"/>
            <p:cNvSpPr/>
            <p:nvPr/>
          </p:nvSpPr>
          <p:spPr>
            <a:xfrm>
              <a:off x="4248911" y="2033016"/>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35" name="Google Shape;635;p72"/>
            <p:cNvSpPr/>
            <p:nvPr/>
          </p:nvSpPr>
          <p:spPr>
            <a:xfrm>
              <a:off x="3762755" y="287578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36" name="Google Shape;636;p72"/>
            <p:cNvSpPr/>
            <p:nvPr/>
          </p:nvSpPr>
          <p:spPr>
            <a:xfrm>
              <a:off x="3762755" y="287578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37" name="Google Shape;637;p72"/>
            <p:cNvSpPr/>
            <p:nvPr/>
          </p:nvSpPr>
          <p:spPr>
            <a:xfrm>
              <a:off x="3915155" y="3692652"/>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38" name="Google Shape;638;p72"/>
            <p:cNvSpPr/>
            <p:nvPr/>
          </p:nvSpPr>
          <p:spPr>
            <a:xfrm>
              <a:off x="3915155" y="3692652"/>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39" name="Google Shape;639;p72"/>
            <p:cNvSpPr/>
            <p:nvPr/>
          </p:nvSpPr>
          <p:spPr>
            <a:xfrm>
              <a:off x="5204459" y="235000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40" name="Google Shape;640;p72"/>
            <p:cNvSpPr/>
            <p:nvPr/>
          </p:nvSpPr>
          <p:spPr>
            <a:xfrm>
              <a:off x="5204459" y="235000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41" name="Google Shape;641;p72"/>
            <p:cNvSpPr/>
            <p:nvPr/>
          </p:nvSpPr>
          <p:spPr>
            <a:xfrm>
              <a:off x="4425695" y="3279648"/>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42" name="Google Shape;642;p72"/>
            <p:cNvSpPr/>
            <p:nvPr/>
          </p:nvSpPr>
          <p:spPr>
            <a:xfrm>
              <a:off x="4425695" y="3279648"/>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43" name="Google Shape;643;p72"/>
            <p:cNvSpPr/>
            <p:nvPr/>
          </p:nvSpPr>
          <p:spPr>
            <a:xfrm>
              <a:off x="5064252" y="2755392"/>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44" name="Google Shape;644;p72"/>
            <p:cNvSpPr/>
            <p:nvPr/>
          </p:nvSpPr>
          <p:spPr>
            <a:xfrm>
              <a:off x="5064252" y="2755392"/>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45" name="Google Shape;645;p72"/>
            <p:cNvSpPr/>
            <p:nvPr/>
          </p:nvSpPr>
          <p:spPr>
            <a:xfrm>
              <a:off x="5785104" y="244906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46" name="Google Shape;646;p72"/>
            <p:cNvSpPr/>
            <p:nvPr/>
          </p:nvSpPr>
          <p:spPr>
            <a:xfrm>
              <a:off x="5785104" y="244906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47" name="Google Shape;647;p72"/>
            <p:cNvSpPr/>
            <p:nvPr/>
          </p:nvSpPr>
          <p:spPr>
            <a:xfrm>
              <a:off x="4396739" y="3966972"/>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48" name="Google Shape;648;p72"/>
            <p:cNvSpPr/>
            <p:nvPr/>
          </p:nvSpPr>
          <p:spPr>
            <a:xfrm>
              <a:off x="4396739" y="3966972"/>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pic>
          <p:nvPicPr>
            <p:cNvPr id="649" name="Google Shape;649;p72"/>
            <p:cNvPicPr preferRelativeResize="0"/>
            <p:nvPr/>
          </p:nvPicPr>
          <p:blipFill rotWithShape="1">
            <a:blip r:embed="rId3">
              <a:alphaModFix/>
            </a:blip>
            <a:srcRect b="0" l="0" r="0" t="0"/>
            <a:stretch/>
          </p:blipFill>
          <p:spPr>
            <a:xfrm>
              <a:off x="7562088" y="3592067"/>
              <a:ext cx="195072" cy="195072"/>
            </a:xfrm>
            <a:prstGeom prst="rect">
              <a:avLst/>
            </a:prstGeom>
            <a:noFill/>
            <a:ln>
              <a:noFill/>
            </a:ln>
          </p:spPr>
        </p:pic>
        <p:pic>
          <p:nvPicPr>
            <p:cNvPr id="650" name="Google Shape;650;p72"/>
            <p:cNvPicPr preferRelativeResize="0"/>
            <p:nvPr/>
          </p:nvPicPr>
          <p:blipFill rotWithShape="1">
            <a:blip r:embed="rId3">
              <a:alphaModFix/>
            </a:blip>
            <a:srcRect b="0" l="0" r="0" t="0"/>
            <a:stretch/>
          </p:blipFill>
          <p:spPr>
            <a:xfrm>
              <a:off x="7344155" y="5242560"/>
              <a:ext cx="195072" cy="195072"/>
            </a:xfrm>
            <a:prstGeom prst="rect">
              <a:avLst/>
            </a:prstGeom>
            <a:noFill/>
            <a:ln>
              <a:noFill/>
            </a:ln>
          </p:spPr>
        </p:pic>
        <p:pic>
          <p:nvPicPr>
            <p:cNvPr id="651" name="Google Shape;651;p72"/>
            <p:cNvPicPr preferRelativeResize="0"/>
            <p:nvPr/>
          </p:nvPicPr>
          <p:blipFill rotWithShape="1">
            <a:blip r:embed="rId4">
              <a:alphaModFix/>
            </a:blip>
            <a:srcRect b="0" l="0" r="0" t="0"/>
            <a:stretch/>
          </p:blipFill>
          <p:spPr>
            <a:xfrm>
              <a:off x="6652260" y="4893563"/>
              <a:ext cx="195072" cy="195071"/>
            </a:xfrm>
            <a:prstGeom prst="rect">
              <a:avLst/>
            </a:prstGeom>
            <a:noFill/>
            <a:ln>
              <a:noFill/>
            </a:ln>
          </p:spPr>
        </p:pic>
        <p:pic>
          <p:nvPicPr>
            <p:cNvPr id="652" name="Google Shape;652;p72"/>
            <p:cNvPicPr preferRelativeResize="0"/>
            <p:nvPr/>
          </p:nvPicPr>
          <p:blipFill rotWithShape="1">
            <a:blip r:embed="rId3">
              <a:alphaModFix/>
            </a:blip>
            <a:srcRect b="0" l="0" r="0" t="0"/>
            <a:stretch/>
          </p:blipFill>
          <p:spPr>
            <a:xfrm>
              <a:off x="7379208" y="4695444"/>
              <a:ext cx="195072" cy="195071"/>
            </a:xfrm>
            <a:prstGeom prst="rect">
              <a:avLst/>
            </a:prstGeom>
            <a:noFill/>
            <a:ln>
              <a:noFill/>
            </a:ln>
          </p:spPr>
        </p:pic>
      </p:grpSp>
      <p:sp>
        <p:nvSpPr>
          <p:cNvPr id="653" name="Google Shape;653;p72"/>
          <p:cNvSpPr/>
          <p:nvPr/>
        </p:nvSpPr>
        <p:spPr>
          <a:xfrm>
            <a:off x="2607723" y="1438489"/>
            <a:ext cx="2697778" cy="3014072"/>
          </a:xfrm>
          <a:custGeom>
            <a:rect b="b" l="l" r="r" t="t"/>
            <a:pathLst>
              <a:path extrusionOk="0" h="5311140" w="4026534">
                <a:moveTo>
                  <a:pt x="4026280" y="0"/>
                </a:moveTo>
                <a:lnTo>
                  <a:pt x="0" y="5310555"/>
                </a:lnTo>
              </a:path>
            </a:pathLst>
          </a:custGeom>
          <a:noFill/>
          <a:ln cap="flat" cmpd="sng" w="502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54" name="Google Shape;654;p72"/>
          <p:cNvSpPr txBox="1"/>
          <p:nvPr/>
        </p:nvSpPr>
        <p:spPr>
          <a:xfrm>
            <a:off x="3821875" y="2295225"/>
            <a:ext cx="483300" cy="363300"/>
          </a:xfrm>
          <a:prstGeom prst="rect">
            <a:avLst/>
          </a:prstGeom>
          <a:noFill/>
          <a:ln>
            <a:noFill/>
          </a:ln>
        </p:spPr>
        <p:txBody>
          <a:bodyPr anchorCtr="0" anchor="t" bIns="0" lIns="0" spcFirstLastPara="1" rIns="0" wrap="square" tIns="9050">
            <a:spAutoFit/>
          </a:bodyPr>
          <a:lstStyle/>
          <a:p>
            <a:pPr indent="0" lvl="0" marL="0" rtl="0" algn="l">
              <a:lnSpc>
                <a:spcPct val="107154"/>
              </a:lnSpc>
              <a:spcBef>
                <a:spcPts val="0"/>
              </a:spcBef>
              <a:spcAft>
                <a:spcPts val="0"/>
              </a:spcAft>
              <a:buNone/>
            </a:pPr>
            <a:r>
              <a:rPr lang="en" sz="2100">
                <a:solidFill>
                  <a:srgbClr val="6F2F9F"/>
                </a:solidFill>
                <a:latin typeface="Arial"/>
                <a:ea typeface="Arial"/>
                <a:cs typeface="Arial"/>
                <a:sym typeface="Arial"/>
              </a:rPr>
              <a:t>𝑤</a:t>
            </a:r>
            <a:r>
              <a:rPr baseline="-25000" lang="en" sz="2300">
                <a:solidFill>
                  <a:srgbClr val="6F2F9F"/>
                </a:solidFill>
                <a:latin typeface="Arial"/>
                <a:ea typeface="Arial"/>
                <a:cs typeface="Arial"/>
                <a:sym typeface="Arial"/>
              </a:rPr>
              <a:t>2</a:t>
            </a:r>
            <a:r>
              <a:rPr baseline="-25000" lang="en" sz="2300">
                <a:solidFill>
                  <a:srgbClr val="6F2F9F"/>
                </a:solidFill>
              </a:rPr>
              <a:t> </a:t>
            </a:r>
            <a:endParaRPr baseline="-25000" sz="2300">
              <a:latin typeface="Arial"/>
              <a:ea typeface="Arial"/>
              <a:cs typeface="Arial"/>
              <a:sym typeface="Arial"/>
            </a:endParaRPr>
          </a:p>
        </p:txBody>
      </p:sp>
      <p:grpSp>
        <p:nvGrpSpPr>
          <p:cNvPr id="655" name="Google Shape;655;p72"/>
          <p:cNvGrpSpPr/>
          <p:nvPr/>
        </p:nvGrpSpPr>
        <p:grpSpPr>
          <a:xfrm>
            <a:off x="2019243" y="1031423"/>
            <a:ext cx="3757443" cy="3437099"/>
            <a:chOff x="3099053" y="79410"/>
            <a:chExt cx="6016722" cy="6442548"/>
          </a:xfrm>
        </p:grpSpPr>
        <p:sp>
          <p:nvSpPr>
            <p:cNvPr id="656" name="Google Shape;656;p72"/>
            <p:cNvSpPr/>
            <p:nvPr/>
          </p:nvSpPr>
          <p:spPr>
            <a:xfrm>
              <a:off x="3099053" y="1210818"/>
              <a:ext cx="5931534" cy="5311140"/>
            </a:xfrm>
            <a:custGeom>
              <a:rect b="b" l="l" r="r" t="t"/>
              <a:pathLst>
                <a:path extrusionOk="0" h="5311140" w="5931534">
                  <a:moveTo>
                    <a:pt x="5931281" y="0"/>
                  </a:moveTo>
                  <a:lnTo>
                    <a:pt x="1904999" y="5310555"/>
                  </a:lnTo>
                </a:path>
                <a:path extrusionOk="0" h="5311140" w="5931534">
                  <a:moveTo>
                    <a:pt x="4026280" y="0"/>
                  </a:moveTo>
                  <a:lnTo>
                    <a:pt x="0" y="5310555"/>
                  </a:lnTo>
                </a:path>
              </a:pathLst>
            </a:custGeom>
            <a:noFill/>
            <a:ln cap="flat" cmpd="sng" w="50275">
              <a:solidFill>
                <a:srgbClr val="6F2F9F"/>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pic>
          <p:nvPicPr>
            <p:cNvPr id="657" name="Google Shape;657;p72"/>
            <p:cNvPicPr preferRelativeResize="0"/>
            <p:nvPr/>
          </p:nvPicPr>
          <p:blipFill rotWithShape="1">
            <a:blip r:embed="rId3">
              <a:alphaModFix/>
            </a:blip>
            <a:srcRect b="0" l="0" r="0" t="0"/>
            <a:stretch/>
          </p:blipFill>
          <p:spPr>
            <a:xfrm>
              <a:off x="6970775" y="3994404"/>
              <a:ext cx="195072" cy="195071"/>
            </a:xfrm>
            <a:prstGeom prst="rect">
              <a:avLst/>
            </a:prstGeom>
            <a:noFill/>
            <a:ln>
              <a:noFill/>
            </a:ln>
          </p:spPr>
        </p:pic>
        <p:sp>
          <p:nvSpPr>
            <p:cNvPr id="658" name="Google Shape;658;p72"/>
            <p:cNvSpPr/>
            <p:nvPr/>
          </p:nvSpPr>
          <p:spPr>
            <a:xfrm>
              <a:off x="5663956" y="3143238"/>
              <a:ext cx="1054525" cy="1145977"/>
            </a:xfrm>
            <a:custGeom>
              <a:rect b="b" l="l" r="r" t="t"/>
              <a:pathLst>
                <a:path extrusionOk="0" h="913129" w="1236979">
                  <a:moveTo>
                    <a:pt x="1236472" y="912876"/>
                  </a:moveTo>
                  <a:lnTo>
                    <a:pt x="1208697" y="858266"/>
                  </a:lnTo>
                  <a:lnTo>
                    <a:pt x="1160018" y="762508"/>
                  </a:lnTo>
                  <a:lnTo>
                    <a:pt x="1130134" y="802919"/>
                  </a:lnTo>
                  <a:lnTo>
                    <a:pt x="633730" y="435495"/>
                  </a:lnTo>
                  <a:lnTo>
                    <a:pt x="632637" y="436968"/>
                  </a:lnTo>
                  <a:lnTo>
                    <a:pt x="136220" y="69532"/>
                  </a:lnTo>
                  <a:lnTo>
                    <a:pt x="147243" y="54610"/>
                  </a:lnTo>
                  <a:lnTo>
                    <a:pt x="166116" y="29083"/>
                  </a:lnTo>
                  <a:lnTo>
                    <a:pt x="0" y="0"/>
                  </a:lnTo>
                  <a:lnTo>
                    <a:pt x="76454" y="150368"/>
                  </a:lnTo>
                  <a:lnTo>
                    <a:pt x="106324" y="109969"/>
                  </a:lnTo>
                  <a:lnTo>
                    <a:pt x="602742" y="477393"/>
                  </a:lnTo>
                  <a:lnTo>
                    <a:pt x="603821" y="475932"/>
                  </a:lnTo>
                  <a:lnTo>
                    <a:pt x="1100239" y="843356"/>
                  </a:lnTo>
                  <a:lnTo>
                    <a:pt x="1070356" y="883793"/>
                  </a:lnTo>
                  <a:lnTo>
                    <a:pt x="1236472" y="912876"/>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59" name="Google Shape;659;p72"/>
            <p:cNvSpPr/>
            <p:nvPr/>
          </p:nvSpPr>
          <p:spPr>
            <a:xfrm>
              <a:off x="6275805" y="79410"/>
              <a:ext cx="2839969" cy="3575169"/>
            </a:xfrm>
            <a:custGeom>
              <a:rect b="b" l="l" r="r" t="t"/>
              <a:pathLst>
                <a:path extrusionOk="0" h="2403475" w="1922145">
                  <a:moveTo>
                    <a:pt x="1921890" y="0"/>
                  </a:moveTo>
                  <a:lnTo>
                    <a:pt x="0" y="2402966"/>
                  </a:lnTo>
                </a:path>
              </a:pathLst>
            </a:custGeom>
            <a:noFill/>
            <a:ln cap="flat" cmpd="sng" w="12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sp>
        <p:nvSpPr>
          <p:cNvPr id="660" name="Google Shape;660;p72"/>
          <p:cNvSpPr txBox="1"/>
          <p:nvPr/>
        </p:nvSpPr>
        <p:spPr>
          <a:xfrm>
            <a:off x="5775629" y="733825"/>
            <a:ext cx="2458500" cy="590100"/>
          </a:xfrm>
          <a:prstGeom prst="rect">
            <a:avLst/>
          </a:prstGeom>
          <a:solidFill>
            <a:srgbClr val="5B9BD4"/>
          </a:solidFill>
          <a:ln cap="flat" cmpd="sng" w="12175">
            <a:solidFill>
              <a:srgbClr val="FF0000"/>
            </a:solidFill>
            <a:prstDash val="solid"/>
            <a:round/>
            <a:headEnd len="sm" w="sm" type="none"/>
            <a:tailEnd len="sm" w="sm" type="none"/>
          </a:ln>
        </p:spPr>
        <p:txBody>
          <a:bodyPr anchorCtr="0" anchor="t" bIns="0" lIns="0" spcFirstLastPara="1" rIns="0" wrap="square" tIns="5225">
            <a:spAutoFit/>
          </a:bodyPr>
          <a:lstStyle/>
          <a:p>
            <a:pPr indent="0" lvl="0" marL="0" rtl="0" algn="ctr">
              <a:lnSpc>
                <a:spcPct val="100000"/>
              </a:lnSpc>
              <a:spcBef>
                <a:spcPts val="0"/>
              </a:spcBef>
              <a:spcAft>
                <a:spcPts val="0"/>
              </a:spcAft>
              <a:buNone/>
            </a:pPr>
            <a:r>
              <a:rPr lang="en" sz="1900">
                <a:latin typeface="Arial"/>
                <a:ea typeface="Arial"/>
                <a:cs typeface="Arial"/>
                <a:sym typeface="Arial"/>
              </a:rPr>
              <a:t>large margin</a:t>
            </a:r>
            <a:endParaRPr sz="1900">
              <a:latin typeface="Arial"/>
              <a:ea typeface="Arial"/>
              <a:cs typeface="Arial"/>
              <a:sym typeface="Arial"/>
            </a:endParaRPr>
          </a:p>
          <a:p>
            <a:pPr indent="0" lvl="0" marL="0" rtl="0" algn="ctr">
              <a:lnSpc>
                <a:spcPct val="100000"/>
              </a:lnSpc>
              <a:spcBef>
                <a:spcPts val="0"/>
              </a:spcBef>
              <a:spcAft>
                <a:spcPts val="0"/>
              </a:spcAft>
              <a:buNone/>
            </a:pPr>
            <a:r>
              <a:rPr lang="en" sz="1900"/>
              <a:t>1 / ||w||</a:t>
            </a:r>
            <a:r>
              <a:rPr baseline="-25000" lang="en" sz="1900"/>
              <a:t>2</a:t>
            </a:r>
            <a:endParaRPr baseline="-25000" sz="1900"/>
          </a:p>
        </p:txBody>
      </p:sp>
      <p:sp>
        <p:nvSpPr>
          <p:cNvPr id="661" name="Google Shape;661;p72"/>
          <p:cNvSpPr txBox="1"/>
          <p:nvPr/>
        </p:nvSpPr>
        <p:spPr>
          <a:xfrm>
            <a:off x="3411738" y="142125"/>
            <a:ext cx="16902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006FC0"/>
                </a:solidFill>
                <a:latin typeface="Arial"/>
                <a:ea typeface="Arial"/>
                <a:cs typeface="Arial"/>
                <a:sym typeface="Arial"/>
              </a:rPr>
              <a:t>(𝑤</a:t>
            </a:r>
            <a:r>
              <a:rPr baseline="30000" lang="en" sz="2300">
                <a:solidFill>
                  <a:srgbClr val="006FC0"/>
                </a:solidFill>
                <a:latin typeface="Arial"/>
                <a:ea typeface="Arial"/>
                <a:cs typeface="Arial"/>
                <a:sym typeface="Arial"/>
              </a:rPr>
              <a:t>∗</a:t>
            </a:r>
            <a:r>
              <a:rPr lang="en" sz="2100">
                <a:solidFill>
                  <a:srgbClr val="006FC0"/>
                </a:solidFill>
                <a:latin typeface="Arial"/>
                <a:ea typeface="Arial"/>
                <a:cs typeface="Arial"/>
                <a:sym typeface="Arial"/>
              </a:rPr>
              <a:t>)</a:t>
            </a:r>
            <a:r>
              <a:rPr baseline="30000" lang="en" sz="2300">
                <a:solidFill>
                  <a:srgbClr val="006FC0"/>
                </a:solidFill>
                <a:latin typeface="Arial"/>
                <a:ea typeface="Arial"/>
                <a:cs typeface="Arial"/>
                <a:sym typeface="Arial"/>
              </a:rPr>
              <a:t>𝑇</a:t>
            </a:r>
            <a:r>
              <a:rPr lang="en" sz="2100">
                <a:solidFill>
                  <a:srgbClr val="006FC0"/>
                </a:solidFill>
                <a:latin typeface="Arial"/>
                <a:ea typeface="Arial"/>
                <a:cs typeface="Arial"/>
                <a:sym typeface="Arial"/>
              </a:rPr>
              <a:t>𝑥 &gt; 0</a:t>
            </a:r>
            <a:endParaRPr sz="21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 Margin</a:t>
            </a:r>
            <a:endParaRPr baseline="-25000"/>
          </a:p>
        </p:txBody>
      </p:sp>
      <p:grpSp>
        <p:nvGrpSpPr>
          <p:cNvPr id="667" name="Google Shape;667;p73"/>
          <p:cNvGrpSpPr/>
          <p:nvPr/>
        </p:nvGrpSpPr>
        <p:grpSpPr>
          <a:xfrm>
            <a:off x="2286598" y="3177518"/>
            <a:ext cx="103824" cy="103824"/>
            <a:chOff x="3294887" y="4384548"/>
            <a:chExt cx="175260" cy="175260"/>
          </a:xfrm>
        </p:grpSpPr>
        <p:sp>
          <p:nvSpPr>
            <p:cNvPr id="668" name="Google Shape;668;p73"/>
            <p:cNvSpPr/>
            <p:nvPr/>
          </p:nvSpPr>
          <p:spPr>
            <a:xfrm>
              <a:off x="3294887" y="4384548"/>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69" name="Google Shape;669;p73"/>
            <p:cNvSpPr/>
            <p:nvPr/>
          </p:nvSpPr>
          <p:spPr>
            <a:xfrm>
              <a:off x="3294887" y="4384548"/>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pic>
        <p:nvPicPr>
          <p:cNvPr id="670" name="Google Shape;670;p73"/>
          <p:cNvPicPr preferRelativeResize="0"/>
          <p:nvPr/>
        </p:nvPicPr>
        <p:blipFill rotWithShape="1">
          <a:blip r:embed="rId3">
            <a:alphaModFix/>
          </a:blip>
          <a:srcRect b="0" l="0" r="0" t="0"/>
          <a:stretch/>
        </p:blipFill>
        <p:spPr>
          <a:xfrm>
            <a:off x="5229892" y="3277780"/>
            <a:ext cx="115563" cy="115562"/>
          </a:xfrm>
          <a:prstGeom prst="rect">
            <a:avLst/>
          </a:prstGeom>
          <a:noFill/>
          <a:ln>
            <a:noFill/>
          </a:ln>
        </p:spPr>
      </p:pic>
      <p:pic>
        <p:nvPicPr>
          <p:cNvPr id="671" name="Google Shape;671;p73"/>
          <p:cNvPicPr preferRelativeResize="0"/>
          <p:nvPr/>
        </p:nvPicPr>
        <p:blipFill rotWithShape="1">
          <a:blip r:embed="rId3">
            <a:alphaModFix/>
          </a:blip>
          <a:srcRect b="0" l="0" r="0" t="0"/>
          <a:stretch/>
        </p:blipFill>
        <p:spPr>
          <a:xfrm>
            <a:off x="5350872" y="2329804"/>
            <a:ext cx="115563" cy="115563"/>
          </a:xfrm>
          <a:prstGeom prst="rect">
            <a:avLst/>
          </a:prstGeom>
          <a:noFill/>
          <a:ln>
            <a:noFill/>
          </a:ln>
        </p:spPr>
      </p:pic>
      <p:pic>
        <p:nvPicPr>
          <p:cNvPr id="672" name="Google Shape;672;p73"/>
          <p:cNvPicPr preferRelativeResize="0"/>
          <p:nvPr/>
        </p:nvPicPr>
        <p:blipFill rotWithShape="1">
          <a:blip r:embed="rId3">
            <a:alphaModFix/>
          </a:blip>
          <a:srcRect b="0" l="0" r="0" t="0"/>
          <a:stretch/>
        </p:blipFill>
        <p:spPr>
          <a:xfrm>
            <a:off x="5370734" y="2773096"/>
            <a:ext cx="115563" cy="115562"/>
          </a:xfrm>
          <a:prstGeom prst="rect">
            <a:avLst/>
          </a:prstGeom>
          <a:noFill/>
          <a:ln>
            <a:noFill/>
          </a:ln>
        </p:spPr>
      </p:pic>
      <p:pic>
        <p:nvPicPr>
          <p:cNvPr id="673" name="Google Shape;673;p73"/>
          <p:cNvPicPr preferRelativeResize="0"/>
          <p:nvPr/>
        </p:nvPicPr>
        <p:blipFill rotWithShape="1">
          <a:blip r:embed="rId3">
            <a:alphaModFix/>
          </a:blip>
          <a:srcRect b="0" l="0" r="0" t="0"/>
          <a:stretch/>
        </p:blipFill>
        <p:spPr>
          <a:xfrm>
            <a:off x="5389694" y="3006929"/>
            <a:ext cx="115563" cy="115562"/>
          </a:xfrm>
          <a:prstGeom prst="rect">
            <a:avLst/>
          </a:prstGeom>
          <a:noFill/>
          <a:ln>
            <a:noFill/>
          </a:ln>
        </p:spPr>
      </p:pic>
      <p:pic>
        <p:nvPicPr>
          <p:cNvPr id="674" name="Google Shape;674;p73"/>
          <p:cNvPicPr preferRelativeResize="0"/>
          <p:nvPr/>
        </p:nvPicPr>
        <p:blipFill rotWithShape="1">
          <a:blip r:embed="rId3">
            <a:alphaModFix/>
          </a:blip>
          <a:srcRect b="0" l="0" r="0" t="0"/>
          <a:stretch/>
        </p:blipFill>
        <p:spPr>
          <a:xfrm>
            <a:off x="5497132" y="3533282"/>
            <a:ext cx="115563" cy="115562"/>
          </a:xfrm>
          <a:prstGeom prst="rect">
            <a:avLst/>
          </a:prstGeom>
          <a:noFill/>
          <a:ln>
            <a:noFill/>
          </a:ln>
        </p:spPr>
      </p:pic>
      <p:sp>
        <p:nvSpPr>
          <p:cNvPr id="675" name="Google Shape;675;p73"/>
          <p:cNvSpPr txBox="1"/>
          <p:nvPr/>
        </p:nvSpPr>
        <p:spPr>
          <a:xfrm>
            <a:off x="790225" y="2339950"/>
            <a:ext cx="16668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5B9BD4"/>
                </a:solidFill>
                <a:latin typeface="Arial"/>
                <a:ea typeface="Arial"/>
                <a:cs typeface="Arial"/>
                <a:sym typeface="Arial"/>
              </a:rPr>
              <a:t>Class </a:t>
            </a:r>
            <a:r>
              <a:rPr i="1" lang="en" sz="2100">
                <a:solidFill>
                  <a:srgbClr val="5B9BD4"/>
                </a:solidFill>
                <a:latin typeface="Georgia"/>
                <a:ea typeface="Georgia"/>
                <a:cs typeface="Georgia"/>
                <a:sym typeface="Georgia"/>
              </a:rPr>
              <a:t>y=+1</a:t>
            </a:r>
            <a:endParaRPr i="1" sz="2100">
              <a:latin typeface="Georgia"/>
              <a:ea typeface="Georgia"/>
              <a:cs typeface="Georgia"/>
              <a:sym typeface="Georgia"/>
            </a:endParaRPr>
          </a:p>
        </p:txBody>
      </p:sp>
      <p:sp>
        <p:nvSpPr>
          <p:cNvPr id="676" name="Google Shape;676;p73"/>
          <p:cNvSpPr txBox="1"/>
          <p:nvPr/>
        </p:nvSpPr>
        <p:spPr>
          <a:xfrm>
            <a:off x="6007450" y="3183925"/>
            <a:ext cx="1521000" cy="3324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en" sz="2100">
                <a:solidFill>
                  <a:srgbClr val="FF0000"/>
                </a:solidFill>
                <a:latin typeface="Arial"/>
                <a:ea typeface="Arial"/>
                <a:cs typeface="Arial"/>
                <a:sym typeface="Arial"/>
              </a:rPr>
              <a:t>Class </a:t>
            </a:r>
            <a:r>
              <a:rPr i="1" lang="en" sz="2100">
                <a:solidFill>
                  <a:srgbClr val="FF0000"/>
                </a:solidFill>
                <a:latin typeface="Georgia"/>
                <a:ea typeface="Georgia"/>
                <a:cs typeface="Georgia"/>
                <a:sym typeface="Georgia"/>
              </a:rPr>
              <a:t>y=-1</a:t>
            </a:r>
            <a:endParaRPr i="1" sz="2100">
              <a:latin typeface="Georgia"/>
              <a:ea typeface="Georgia"/>
              <a:cs typeface="Georgia"/>
              <a:sym typeface="Georgia"/>
            </a:endParaRPr>
          </a:p>
        </p:txBody>
      </p:sp>
      <p:sp>
        <p:nvSpPr>
          <p:cNvPr id="677" name="Google Shape;677;p73"/>
          <p:cNvSpPr txBox="1"/>
          <p:nvPr/>
        </p:nvSpPr>
        <p:spPr>
          <a:xfrm>
            <a:off x="642638" y="2763875"/>
            <a:ext cx="16902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006FC0"/>
                </a:solidFill>
                <a:latin typeface="Arial"/>
                <a:ea typeface="Arial"/>
                <a:cs typeface="Arial"/>
                <a:sym typeface="Arial"/>
              </a:rPr>
              <a:t>(𝑤</a:t>
            </a:r>
            <a:r>
              <a:rPr baseline="30000" lang="en" sz="2300">
                <a:solidFill>
                  <a:srgbClr val="006FC0"/>
                </a:solidFill>
                <a:latin typeface="Arial"/>
                <a:ea typeface="Arial"/>
                <a:cs typeface="Arial"/>
                <a:sym typeface="Arial"/>
              </a:rPr>
              <a:t>∗</a:t>
            </a:r>
            <a:r>
              <a:rPr lang="en" sz="2100">
                <a:solidFill>
                  <a:srgbClr val="006FC0"/>
                </a:solidFill>
                <a:latin typeface="Arial"/>
                <a:ea typeface="Arial"/>
                <a:cs typeface="Arial"/>
                <a:sym typeface="Arial"/>
              </a:rPr>
              <a:t>)</a:t>
            </a:r>
            <a:r>
              <a:rPr baseline="30000" lang="en" sz="2300">
                <a:solidFill>
                  <a:srgbClr val="006FC0"/>
                </a:solidFill>
                <a:latin typeface="Arial"/>
                <a:ea typeface="Arial"/>
                <a:cs typeface="Arial"/>
                <a:sym typeface="Arial"/>
              </a:rPr>
              <a:t>𝑇</a:t>
            </a:r>
            <a:r>
              <a:rPr lang="en" sz="2100">
                <a:solidFill>
                  <a:srgbClr val="006FC0"/>
                </a:solidFill>
                <a:latin typeface="Arial"/>
                <a:ea typeface="Arial"/>
                <a:cs typeface="Arial"/>
                <a:sym typeface="Arial"/>
              </a:rPr>
              <a:t>𝑥 &gt; 0</a:t>
            </a:r>
            <a:endParaRPr sz="2100">
              <a:latin typeface="Arial"/>
              <a:ea typeface="Arial"/>
              <a:cs typeface="Arial"/>
              <a:sym typeface="Arial"/>
            </a:endParaRPr>
          </a:p>
        </p:txBody>
      </p:sp>
      <p:sp>
        <p:nvSpPr>
          <p:cNvPr id="678" name="Google Shape;678;p73"/>
          <p:cNvSpPr txBox="1"/>
          <p:nvPr/>
        </p:nvSpPr>
        <p:spPr>
          <a:xfrm>
            <a:off x="6007451" y="3648850"/>
            <a:ext cx="14424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FF0000"/>
                </a:solidFill>
                <a:latin typeface="Arial"/>
                <a:ea typeface="Arial"/>
                <a:cs typeface="Arial"/>
                <a:sym typeface="Arial"/>
              </a:rPr>
              <a:t>(𝑤</a:t>
            </a:r>
            <a:r>
              <a:rPr baseline="30000" lang="en" sz="2300">
                <a:solidFill>
                  <a:srgbClr val="FF0000"/>
                </a:solidFill>
                <a:latin typeface="Arial"/>
                <a:ea typeface="Arial"/>
                <a:cs typeface="Arial"/>
                <a:sym typeface="Arial"/>
              </a:rPr>
              <a:t>∗</a:t>
            </a:r>
            <a:r>
              <a:rPr lang="en" sz="2100">
                <a:solidFill>
                  <a:srgbClr val="FF0000"/>
                </a:solidFill>
                <a:latin typeface="Arial"/>
                <a:ea typeface="Arial"/>
                <a:cs typeface="Arial"/>
                <a:sym typeface="Arial"/>
              </a:rPr>
              <a:t>)</a:t>
            </a:r>
            <a:r>
              <a:rPr baseline="30000" lang="en" sz="2300">
                <a:solidFill>
                  <a:srgbClr val="FF0000"/>
                </a:solidFill>
                <a:latin typeface="Arial"/>
                <a:ea typeface="Arial"/>
                <a:cs typeface="Arial"/>
                <a:sym typeface="Arial"/>
              </a:rPr>
              <a:t>𝑇</a:t>
            </a:r>
            <a:r>
              <a:rPr lang="en" sz="2100">
                <a:solidFill>
                  <a:srgbClr val="FF0000"/>
                </a:solidFill>
                <a:latin typeface="Arial"/>
                <a:ea typeface="Arial"/>
                <a:cs typeface="Arial"/>
                <a:sym typeface="Arial"/>
              </a:rPr>
              <a:t>𝑥 &lt; 0</a:t>
            </a:r>
            <a:endParaRPr sz="2100">
              <a:latin typeface="Arial"/>
              <a:ea typeface="Arial"/>
              <a:cs typeface="Arial"/>
              <a:sym typeface="Arial"/>
            </a:endParaRPr>
          </a:p>
        </p:txBody>
      </p:sp>
      <p:sp>
        <p:nvSpPr>
          <p:cNvPr id="679" name="Google Shape;679;p73"/>
          <p:cNvSpPr txBox="1"/>
          <p:nvPr/>
        </p:nvSpPr>
        <p:spPr>
          <a:xfrm>
            <a:off x="1051500" y="4468200"/>
            <a:ext cx="7041000" cy="332400"/>
          </a:xfrm>
          <a:prstGeom prst="rect">
            <a:avLst/>
          </a:prstGeom>
          <a:noFill/>
          <a:ln>
            <a:noFill/>
          </a:ln>
        </p:spPr>
        <p:txBody>
          <a:bodyPr anchorCtr="0" anchor="t" bIns="0" lIns="0" spcFirstLastPara="1" rIns="0" wrap="square" tIns="9050">
            <a:spAutoFit/>
          </a:bodyPr>
          <a:lstStyle/>
          <a:p>
            <a:pPr indent="0" lvl="0" marL="12700" rtl="0" algn="ctr">
              <a:lnSpc>
                <a:spcPct val="100000"/>
              </a:lnSpc>
              <a:spcBef>
                <a:spcPts val="0"/>
              </a:spcBef>
              <a:spcAft>
                <a:spcPts val="0"/>
              </a:spcAft>
              <a:buSzPts val="1100"/>
              <a:buNone/>
            </a:pPr>
            <a:r>
              <a:rPr lang="en" sz="2100"/>
              <a:t>Same on empirical loss; Different on test/expected loss</a:t>
            </a:r>
            <a:endParaRPr sz="2100"/>
          </a:p>
        </p:txBody>
      </p:sp>
      <p:grpSp>
        <p:nvGrpSpPr>
          <p:cNvPr id="680" name="Google Shape;680;p73"/>
          <p:cNvGrpSpPr/>
          <p:nvPr/>
        </p:nvGrpSpPr>
        <p:grpSpPr>
          <a:xfrm>
            <a:off x="2563763" y="1784471"/>
            <a:ext cx="2366285" cy="2016894"/>
            <a:chOff x="3762755" y="2033016"/>
            <a:chExt cx="3994405" cy="3404616"/>
          </a:xfrm>
        </p:grpSpPr>
        <p:sp>
          <p:nvSpPr>
            <p:cNvPr id="681" name="Google Shape;681;p73"/>
            <p:cNvSpPr/>
            <p:nvPr/>
          </p:nvSpPr>
          <p:spPr>
            <a:xfrm>
              <a:off x="4248911" y="2033016"/>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82" name="Google Shape;682;p73"/>
            <p:cNvSpPr/>
            <p:nvPr/>
          </p:nvSpPr>
          <p:spPr>
            <a:xfrm>
              <a:off x="4248911" y="2033016"/>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83" name="Google Shape;683;p73"/>
            <p:cNvSpPr/>
            <p:nvPr/>
          </p:nvSpPr>
          <p:spPr>
            <a:xfrm>
              <a:off x="3762755" y="287578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84" name="Google Shape;684;p73"/>
            <p:cNvSpPr/>
            <p:nvPr/>
          </p:nvSpPr>
          <p:spPr>
            <a:xfrm>
              <a:off x="3762755" y="287578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85" name="Google Shape;685;p73"/>
            <p:cNvSpPr/>
            <p:nvPr/>
          </p:nvSpPr>
          <p:spPr>
            <a:xfrm>
              <a:off x="3915155" y="3692652"/>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86" name="Google Shape;686;p73"/>
            <p:cNvSpPr/>
            <p:nvPr/>
          </p:nvSpPr>
          <p:spPr>
            <a:xfrm>
              <a:off x="3915155" y="3692652"/>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87" name="Google Shape;687;p73"/>
            <p:cNvSpPr/>
            <p:nvPr/>
          </p:nvSpPr>
          <p:spPr>
            <a:xfrm>
              <a:off x="5204459" y="235000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88" name="Google Shape;688;p73"/>
            <p:cNvSpPr/>
            <p:nvPr/>
          </p:nvSpPr>
          <p:spPr>
            <a:xfrm>
              <a:off x="5204459" y="235000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89" name="Google Shape;689;p73"/>
            <p:cNvSpPr/>
            <p:nvPr/>
          </p:nvSpPr>
          <p:spPr>
            <a:xfrm>
              <a:off x="4425695" y="3279648"/>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90" name="Google Shape;690;p73"/>
            <p:cNvSpPr/>
            <p:nvPr/>
          </p:nvSpPr>
          <p:spPr>
            <a:xfrm>
              <a:off x="4425695" y="3279648"/>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91" name="Google Shape;691;p73"/>
            <p:cNvSpPr/>
            <p:nvPr/>
          </p:nvSpPr>
          <p:spPr>
            <a:xfrm>
              <a:off x="5064252" y="2755392"/>
              <a:ext cx="175260" cy="175260"/>
            </a:xfrm>
            <a:custGeom>
              <a:rect b="b" l="l" r="r" t="t"/>
              <a:pathLst>
                <a:path extrusionOk="0" h="175260" w="175260">
                  <a:moveTo>
                    <a:pt x="175260" y="0"/>
                  </a:moveTo>
                  <a:lnTo>
                    <a:pt x="0" y="0"/>
                  </a:lnTo>
                  <a:lnTo>
                    <a:pt x="0" y="175260"/>
                  </a:lnTo>
                  <a:lnTo>
                    <a:pt x="175260" y="175260"/>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92" name="Google Shape;692;p73"/>
            <p:cNvSpPr/>
            <p:nvPr/>
          </p:nvSpPr>
          <p:spPr>
            <a:xfrm>
              <a:off x="5064252" y="2755392"/>
              <a:ext cx="175260" cy="175260"/>
            </a:xfrm>
            <a:custGeom>
              <a:rect b="b" l="l" r="r" t="t"/>
              <a:pathLst>
                <a:path extrusionOk="0" h="175260" w="175260">
                  <a:moveTo>
                    <a:pt x="0" y="175260"/>
                  </a:moveTo>
                  <a:lnTo>
                    <a:pt x="175260" y="175260"/>
                  </a:lnTo>
                  <a:lnTo>
                    <a:pt x="175260"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93" name="Google Shape;693;p73"/>
            <p:cNvSpPr/>
            <p:nvPr/>
          </p:nvSpPr>
          <p:spPr>
            <a:xfrm>
              <a:off x="5785104" y="2449068"/>
              <a:ext cx="177164" cy="175260"/>
            </a:xfrm>
            <a:custGeom>
              <a:rect b="b" l="l" r="r" t="t"/>
              <a:pathLst>
                <a:path extrusionOk="0" h="175260" w="177164">
                  <a:moveTo>
                    <a:pt x="176784" y="0"/>
                  </a:moveTo>
                  <a:lnTo>
                    <a:pt x="0" y="0"/>
                  </a:lnTo>
                  <a:lnTo>
                    <a:pt x="0" y="175260"/>
                  </a:lnTo>
                  <a:lnTo>
                    <a:pt x="176784" y="175260"/>
                  </a:lnTo>
                  <a:lnTo>
                    <a:pt x="17678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94" name="Google Shape;694;p73"/>
            <p:cNvSpPr/>
            <p:nvPr/>
          </p:nvSpPr>
          <p:spPr>
            <a:xfrm>
              <a:off x="5785104" y="2449068"/>
              <a:ext cx="177164" cy="175260"/>
            </a:xfrm>
            <a:custGeom>
              <a:rect b="b" l="l" r="r" t="t"/>
              <a:pathLst>
                <a:path extrusionOk="0" h="175260" w="177164">
                  <a:moveTo>
                    <a:pt x="0" y="175260"/>
                  </a:moveTo>
                  <a:lnTo>
                    <a:pt x="176784" y="175260"/>
                  </a:lnTo>
                  <a:lnTo>
                    <a:pt x="176784" y="0"/>
                  </a:lnTo>
                  <a:lnTo>
                    <a:pt x="0" y="0"/>
                  </a:lnTo>
                  <a:lnTo>
                    <a:pt x="0" y="17526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95" name="Google Shape;695;p73"/>
            <p:cNvSpPr/>
            <p:nvPr/>
          </p:nvSpPr>
          <p:spPr>
            <a:xfrm>
              <a:off x="4396739" y="3966972"/>
              <a:ext cx="175260" cy="175260"/>
            </a:xfrm>
            <a:custGeom>
              <a:rect b="b" l="l" r="r" t="t"/>
              <a:pathLst>
                <a:path extrusionOk="0" h="175260" w="175260">
                  <a:moveTo>
                    <a:pt x="175260" y="0"/>
                  </a:moveTo>
                  <a:lnTo>
                    <a:pt x="0" y="0"/>
                  </a:lnTo>
                  <a:lnTo>
                    <a:pt x="0" y="175259"/>
                  </a:lnTo>
                  <a:lnTo>
                    <a:pt x="175260" y="175259"/>
                  </a:lnTo>
                  <a:lnTo>
                    <a:pt x="175260"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696" name="Google Shape;696;p73"/>
            <p:cNvSpPr/>
            <p:nvPr/>
          </p:nvSpPr>
          <p:spPr>
            <a:xfrm>
              <a:off x="4396739" y="3966972"/>
              <a:ext cx="175260" cy="175260"/>
            </a:xfrm>
            <a:custGeom>
              <a:rect b="b" l="l" r="r" t="t"/>
              <a:pathLst>
                <a:path extrusionOk="0" h="175260" w="175260">
                  <a:moveTo>
                    <a:pt x="0" y="175259"/>
                  </a:moveTo>
                  <a:lnTo>
                    <a:pt x="175260" y="175259"/>
                  </a:lnTo>
                  <a:lnTo>
                    <a:pt x="175260" y="0"/>
                  </a:lnTo>
                  <a:lnTo>
                    <a:pt x="0" y="0"/>
                  </a:lnTo>
                  <a:lnTo>
                    <a:pt x="0" y="175259"/>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pic>
          <p:nvPicPr>
            <p:cNvPr id="697" name="Google Shape;697;p73"/>
            <p:cNvPicPr preferRelativeResize="0"/>
            <p:nvPr/>
          </p:nvPicPr>
          <p:blipFill rotWithShape="1">
            <a:blip r:embed="rId3">
              <a:alphaModFix/>
            </a:blip>
            <a:srcRect b="0" l="0" r="0" t="0"/>
            <a:stretch/>
          </p:blipFill>
          <p:spPr>
            <a:xfrm>
              <a:off x="7562088" y="3592067"/>
              <a:ext cx="195072" cy="195072"/>
            </a:xfrm>
            <a:prstGeom prst="rect">
              <a:avLst/>
            </a:prstGeom>
            <a:noFill/>
            <a:ln>
              <a:noFill/>
            </a:ln>
          </p:spPr>
        </p:pic>
        <p:pic>
          <p:nvPicPr>
            <p:cNvPr id="698" name="Google Shape;698;p73"/>
            <p:cNvPicPr preferRelativeResize="0"/>
            <p:nvPr/>
          </p:nvPicPr>
          <p:blipFill rotWithShape="1">
            <a:blip r:embed="rId3">
              <a:alphaModFix/>
            </a:blip>
            <a:srcRect b="0" l="0" r="0" t="0"/>
            <a:stretch/>
          </p:blipFill>
          <p:spPr>
            <a:xfrm>
              <a:off x="7344155" y="5242560"/>
              <a:ext cx="195072" cy="195072"/>
            </a:xfrm>
            <a:prstGeom prst="rect">
              <a:avLst/>
            </a:prstGeom>
            <a:noFill/>
            <a:ln>
              <a:noFill/>
            </a:ln>
          </p:spPr>
        </p:pic>
        <p:pic>
          <p:nvPicPr>
            <p:cNvPr id="699" name="Google Shape;699;p73"/>
            <p:cNvPicPr preferRelativeResize="0"/>
            <p:nvPr/>
          </p:nvPicPr>
          <p:blipFill rotWithShape="1">
            <a:blip r:embed="rId4">
              <a:alphaModFix/>
            </a:blip>
            <a:srcRect b="0" l="0" r="0" t="0"/>
            <a:stretch/>
          </p:blipFill>
          <p:spPr>
            <a:xfrm>
              <a:off x="6652260" y="4893563"/>
              <a:ext cx="195072" cy="195071"/>
            </a:xfrm>
            <a:prstGeom prst="rect">
              <a:avLst/>
            </a:prstGeom>
            <a:noFill/>
            <a:ln>
              <a:noFill/>
            </a:ln>
          </p:spPr>
        </p:pic>
        <p:pic>
          <p:nvPicPr>
            <p:cNvPr id="700" name="Google Shape;700;p73"/>
            <p:cNvPicPr preferRelativeResize="0"/>
            <p:nvPr/>
          </p:nvPicPr>
          <p:blipFill rotWithShape="1">
            <a:blip r:embed="rId3">
              <a:alphaModFix/>
            </a:blip>
            <a:srcRect b="0" l="0" r="0" t="0"/>
            <a:stretch/>
          </p:blipFill>
          <p:spPr>
            <a:xfrm>
              <a:off x="7379208" y="4695444"/>
              <a:ext cx="195072" cy="195071"/>
            </a:xfrm>
            <a:prstGeom prst="rect">
              <a:avLst/>
            </a:prstGeom>
            <a:noFill/>
            <a:ln>
              <a:noFill/>
            </a:ln>
          </p:spPr>
        </p:pic>
      </p:grpSp>
      <p:sp>
        <p:nvSpPr>
          <p:cNvPr id="701" name="Google Shape;701;p73"/>
          <p:cNvSpPr/>
          <p:nvPr/>
        </p:nvSpPr>
        <p:spPr>
          <a:xfrm>
            <a:off x="2607723" y="1438489"/>
            <a:ext cx="2697778" cy="3014072"/>
          </a:xfrm>
          <a:custGeom>
            <a:rect b="b" l="l" r="r" t="t"/>
            <a:pathLst>
              <a:path extrusionOk="0" h="5311140" w="4026534">
                <a:moveTo>
                  <a:pt x="4026280" y="0"/>
                </a:moveTo>
                <a:lnTo>
                  <a:pt x="0" y="5310555"/>
                </a:lnTo>
              </a:path>
            </a:pathLst>
          </a:custGeom>
          <a:noFill/>
          <a:ln cap="flat" cmpd="sng" w="502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702" name="Google Shape;702;p73"/>
          <p:cNvSpPr txBox="1"/>
          <p:nvPr/>
        </p:nvSpPr>
        <p:spPr>
          <a:xfrm>
            <a:off x="3821875" y="2295225"/>
            <a:ext cx="483300" cy="363300"/>
          </a:xfrm>
          <a:prstGeom prst="rect">
            <a:avLst/>
          </a:prstGeom>
          <a:noFill/>
          <a:ln>
            <a:noFill/>
          </a:ln>
        </p:spPr>
        <p:txBody>
          <a:bodyPr anchorCtr="0" anchor="t" bIns="0" lIns="0" spcFirstLastPara="1" rIns="0" wrap="square" tIns="9050">
            <a:spAutoFit/>
          </a:bodyPr>
          <a:lstStyle/>
          <a:p>
            <a:pPr indent="0" lvl="0" marL="0" rtl="0" algn="l">
              <a:lnSpc>
                <a:spcPct val="107154"/>
              </a:lnSpc>
              <a:spcBef>
                <a:spcPts val="0"/>
              </a:spcBef>
              <a:spcAft>
                <a:spcPts val="0"/>
              </a:spcAft>
              <a:buNone/>
            </a:pPr>
            <a:r>
              <a:rPr lang="en" sz="2100">
                <a:solidFill>
                  <a:srgbClr val="6F2F9F"/>
                </a:solidFill>
                <a:latin typeface="Arial"/>
                <a:ea typeface="Arial"/>
                <a:cs typeface="Arial"/>
                <a:sym typeface="Arial"/>
              </a:rPr>
              <a:t>𝑤</a:t>
            </a:r>
            <a:r>
              <a:rPr baseline="-25000" lang="en" sz="2300">
                <a:solidFill>
                  <a:srgbClr val="6F2F9F"/>
                </a:solidFill>
                <a:latin typeface="Arial"/>
                <a:ea typeface="Arial"/>
                <a:cs typeface="Arial"/>
                <a:sym typeface="Arial"/>
              </a:rPr>
              <a:t>2</a:t>
            </a:r>
            <a:r>
              <a:rPr baseline="-25000" lang="en" sz="2300">
                <a:solidFill>
                  <a:srgbClr val="6F2F9F"/>
                </a:solidFill>
              </a:rPr>
              <a:t> </a:t>
            </a:r>
            <a:endParaRPr baseline="-25000" sz="2300">
              <a:latin typeface="Arial"/>
              <a:ea typeface="Arial"/>
              <a:cs typeface="Arial"/>
              <a:sym typeface="Arial"/>
            </a:endParaRPr>
          </a:p>
        </p:txBody>
      </p:sp>
      <p:grpSp>
        <p:nvGrpSpPr>
          <p:cNvPr id="703" name="Google Shape;703;p73"/>
          <p:cNvGrpSpPr/>
          <p:nvPr/>
        </p:nvGrpSpPr>
        <p:grpSpPr>
          <a:xfrm>
            <a:off x="2019243" y="1031423"/>
            <a:ext cx="3757443" cy="3437099"/>
            <a:chOff x="3099053" y="79410"/>
            <a:chExt cx="6016722" cy="6442548"/>
          </a:xfrm>
        </p:grpSpPr>
        <p:sp>
          <p:nvSpPr>
            <p:cNvPr id="704" name="Google Shape;704;p73"/>
            <p:cNvSpPr/>
            <p:nvPr/>
          </p:nvSpPr>
          <p:spPr>
            <a:xfrm>
              <a:off x="3099053" y="1210818"/>
              <a:ext cx="5931534" cy="5311140"/>
            </a:xfrm>
            <a:custGeom>
              <a:rect b="b" l="l" r="r" t="t"/>
              <a:pathLst>
                <a:path extrusionOk="0" h="5311140" w="5931534">
                  <a:moveTo>
                    <a:pt x="5931281" y="0"/>
                  </a:moveTo>
                  <a:lnTo>
                    <a:pt x="1904999" y="5310555"/>
                  </a:lnTo>
                </a:path>
                <a:path extrusionOk="0" h="5311140" w="5931534">
                  <a:moveTo>
                    <a:pt x="4026280" y="0"/>
                  </a:moveTo>
                  <a:lnTo>
                    <a:pt x="0" y="5310555"/>
                  </a:lnTo>
                </a:path>
              </a:pathLst>
            </a:custGeom>
            <a:noFill/>
            <a:ln cap="flat" cmpd="sng" w="50275">
              <a:solidFill>
                <a:srgbClr val="6F2F9F"/>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pic>
          <p:nvPicPr>
            <p:cNvPr id="705" name="Google Shape;705;p73"/>
            <p:cNvPicPr preferRelativeResize="0"/>
            <p:nvPr/>
          </p:nvPicPr>
          <p:blipFill rotWithShape="1">
            <a:blip r:embed="rId3">
              <a:alphaModFix/>
            </a:blip>
            <a:srcRect b="0" l="0" r="0" t="0"/>
            <a:stretch/>
          </p:blipFill>
          <p:spPr>
            <a:xfrm>
              <a:off x="6970775" y="3994404"/>
              <a:ext cx="195072" cy="195071"/>
            </a:xfrm>
            <a:prstGeom prst="rect">
              <a:avLst/>
            </a:prstGeom>
            <a:noFill/>
            <a:ln>
              <a:noFill/>
            </a:ln>
          </p:spPr>
        </p:pic>
        <p:sp>
          <p:nvSpPr>
            <p:cNvPr id="706" name="Google Shape;706;p73"/>
            <p:cNvSpPr/>
            <p:nvPr/>
          </p:nvSpPr>
          <p:spPr>
            <a:xfrm>
              <a:off x="5663956" y="3143238"/>
              <a:ext cx="1054525" cy="1145977"/>
            </a:xfrm>
            <a:custGeom>
              <a:rect b="b" l="l" r="r" t="t"/>
              <a:pathLst>
                <a:path extrusionOk="0" h="913129" w="1236979">
                  <a:moveTo>
                    <a:pt x="1236472" y="912876"/>
                  </a:moveTo>
                  <a:lnTo>
                    <a:pt x="1208697" y="858266"/>
                  </a:lnTo>
                  <a:lnTo>
                    <a:pt x="1160018" y="762508"/>
                  </a:lnTo>
                  <a:lnTo>
                    <a:pt x="1130134" y="802919"/>
                  </a:lnTo>
                  <a:lnTo>
                    <a:pt x="633730" y="435495"/>
                  </a:lnTo>
                  <a:lnTo>
                    <a:pt x="632637" y="436968"/>
                  </a:lnTo>
                  <a:lnTo>
                    <a:pt x="136220" y="69532"/>
                  </a:lnTo>
                  <a:lnTo>
                    <a:pt x="147243" y="54610"/>
                  </a:lnTo>
                  <a:lnTo>
                    <a:pt x="166116" y="29083"/>
                  </a:lnTo>
                  <a:lnTo>
                    <a:pt x="0" y="0"/>
                  </a:lnTo>
                  <a:lnTo>
                    <a:pt x="76454" y="150368"/>
                  </a:lnTo>
                  <a:lnTo>
                    <a:pt x="106324" y="109969"/>
                  </a:lnTo>
                  <a:lnTo>
                    <a:pt x="602742" y="477393"/>
                  </a:lnTo>
                  <a:lnTo>
                    <a:pt x="603821" y="475932"/>
                  </a:lnTo>
                  <a:lnTo>
                    <a:pt x="1100239" y="843356"/>
                  </a:lnTo>
                  <a:lnTo>
                    <a:pt x="1070356" y="883793"/>
                  </a:lnTo>
                  <a:lnTo>
                    <a:pt x="1236472" y="912876"/>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707" name="Google Shape;707;p73"/>
            <p:cNvSpPr/>
            <p:nvPr/>
          </p:nvSpPr>
          <p:spPr>
            <a:xfrm>
              <a:off x="6275805" y="79410"/>
              <a:ext cx="2839969" cy="3575169"/>
            </a:xfrm>
            <a:custGeom>
              <a:rect b="b" l="l" r="r" t="t"/>
              <a:pathLst>
                <a:path extrusionOk="0" h="2403475" w="1922145">
                  <a:moveTo>
                    <a:pt x="1921890" y="0"/>
                  </a:moveTo>
                  <a:lnTo>
                    <a:pt x="0" y="2402966"/>
                  </a:lnTo>
                </a:path>
              </a:pathLst>
            </a:custGeom>
            <a:noFill/>
            <a:ln cap="flat" cmpd="sng" w="12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grpSp>
      <p:sp>
        <p:nvSpPr>
          <p:cNvPr id="708" name="Google Shape;708;p73"/>
          <p:cNvSpPr txBox="1"/>
          <p:nvPr/>
        </p:nvSpPr>
        <p:spPr>
          <a:xfrm>
            <a:off x="5775629" y="733825"/>
            <a:ext cx="2458500" cy="590100"/>
          </a:xfrm>
          <a:prstGeom prst="rect">
            <a:avLst/>
          </a:prstGeom>
          <a:solidFill>
            <a:srgbClr val="5B9BD4"/>
          </a:solidFill>
          <a:ln cap="flat" cmpd="sng" w="12175">
            <a:solidFill>
              <a:srgbClr val="FF0000"/>
            </a:solidFill>
            <a:prstDash val="solid"/>
            <a:round/>
            <a:headEnd len="sm" w="sm" type="none"/>
            <a:tailEnd len="sm" w="sm" type="none"/>
          </a:ln>
        </p:spPr>
        <p:txBody>
          <a:bodyPr anchorCtr="0" anchor="t" bIns="0" lIns="0" spcFirstLastPara="1" rIns="0" wrap="square" tIns="5225">
            <a:spAutoFit/>
          </a:bodyPr>
          <a:lstStyle/>
          <a:p>
            <a:pPr indent="0" lvl="0" marL="0" rtl="0" algn="ctr">
              <a:lnSpc>
                <a:spcPct val="100000"/>
              </a:lnSpc>
              <a:spcBef>
                <a:spcPts val="0"/>
              </a:spcBef>
              <a:spcAft>
                <a:spcPts val="0"/>
              </a:spcAft>
              <a:buNone/>
            </a:pPr>
            <a:r>
              <a:rPr lang="en" sz="1900">
                <a:latin typeface="Arial"/>
                <a:ea typeface="Arial"/>
                <a:cs typeface="Arial"/>
                <a:sym typeface="Arial"/>
              </a:rPr>
              <a:t>large margin</a:t>
            </a:r>
            <a:endParaRPr sz="1900">
              <a:latin typeface="Arial"/>
              <a:ea typeface="Arial"/>
              <a:cs typeface="Arial"/>
              <a:sym typeface="Arial"/>
            </a:endParaRPr>
          </a:p>
          <a:p>
            <a:pPr indent="0" lvl="0" marL="0" rtl="0" algn="ctr">
              <a:lnSpc>
                <a:spcPct val="100000"/>
              </a:lnSpc>
              <a:spcBef>
                <a:spcPts val="0"/>
              </a:spcBef>
              <a:spcAft>
                <a:spcPts val="0"/>
              </a:spcAft>
              <a:buNone/>
            </a:pPr>
            <a:r>
              <a:rPr lang="en" sz="1900"/>
              <a:t>1 / ||w||</a:t>
            </a:r>
            <a:r>
              <a:rPr baseline="-25000" lang="en" sz="1900"/>
              <a:t>2</a:t>
            </a:r>
            <a:endParaRPr baseline="-25000" sz="1900"/>
          </a:p>
        </p:txBody>
      </p:sp>
      <p:sp>
        <p:nvSpPr>
          <p:cNvPr id="709" name="Google Shape;709;p73"/>
          <p:cNvSpPr txBox="1"/>
          <p:nvPr/>
        </p:nvSpPr>
        <p:spPr>
          <a:xfrm>
            <a:off x="4130988" y="232025"/>
            <a:ext cx="16902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006FC0"/>
                </a:solidFill>
                <a:latin typeface="Arial"/>
                <a:ea typeface="Arial"/>
                <a:cs typeface="Arial"/>
                <a:sym typeface="Arial"/>
              </a:rPr>
              <a:t>(𝑤</a:t>
            </a:r>
            <a:r>
              <a:rPr baseline="30000" lang="en" sz="2300">
                <a:solidFill>
                  <a:srgbClr val="006FC0"/>
                </a:solidFill>
                <a:latin typeface="Arial"/>
                <a:ea typeface="Arial"/>
                <a:cs typeface="Arial"/>
                <a:sym typeface="Arial"/>
              </a:rPr>
              <a:t>∗</a:t>
            </a:r>
            <a:r>
              <a:rPr lang="en" sz="2100">
                <a:solidFill>
                  <a:srgbClr val="006FC0"/>
                </a:solidFill>
                <a:latin typeface="Arial"/>
                <a:ea typeface="Arial"/>
                <a:cs typeface="Arial"/>
                <a:sym typeface="Arial"/>
              </a:rPr>
              <a:t>)</a:t>
            </a:r>
            <a:r>
              <a:rPr baseline="30000" lang="en" sz="2300">
                <a:solidFill>
                  <a:srgbClr val="006FC0"/>
                </a:solidFill>
                <a:latin typeface="Arial"/>
                <a:ea typeface="Arial"/>
                <a:cs typeface="Arial"/>
                <a:sym typeface="Arial"/>
              </a:rPr>
              <a:t>𝑇</a:t>
            </a:r>
            <a:r>
              <a:rPr lang="en" sz="2100">
                <a:solidFill>
                  <a:srgbClr val="006FC0"/>
                </a:solidFill>
                <a:latin typeface="Arial"/>
                <a:ea typeface="Arial"/>
                <a:cs typeface="Arial"/>
                <a:sym typeface="Arial"/>
              </a:rPr>
              <a:t>𝑥 </a:t>
            </a:r>
            <a:r>
              <a:rPr lang="en" sz="2100">
                <a:solidFill>
                  <a:srgbClr val="006FC0"/>
                </a:solidFill>
              </a:rPr>
              <a:t>=</a:t>
            </a:r>
            <a:r>
              <a:rPr lang="en" sz="2100">
                <a:solidFill>
                  <a:srgbClr val="006FC0"/>
                </a:solidFill>
                <a:latin typeface="Arial"/>
                <a:ea typeface="Arial"/>
                <a:cs typeface="Arial"/>
                <a:sym typeface="Arial"/>
              </a:rPr>
              <a:t> </a:t>
            </a:r>
            <a:r>
              <a:rPr lang="en" sz="2100">
                <a:solidFill>
                  <a:srgbClr val="006FC0"/>
                </a:solidFill>
              </a:rPr>
              <a:t>1</a:t>
            </a:r>
            <a:endParaRPr sz="2100">
              <a:latin typeface="Arial"/>
              <a:ea typeface="Arial"/>
              <a:cs typeface="Arial"/>
              <a:sym typeface="Arial"/>
            </a:endParaRPr>
          </a:p>
        </p:txBody>
      </p:sp>
      <p:cxnSp>
        <p:nvCxnSpPr>
          <p:cNvPr id="710" name="Google Shape;710;p73"/>
          <p:cNvCxnSpPr>
            <a:stCxn id="709" idx="2"/>
          </p:cNvCxnSpPr>
          <p:nvPr/>
        </p:nvCxnSpPr>
        <p:spPr>
          <a:xfrm flipH="1">
            <a:off x="4514088" y="595325"/>
            <a:ext cx="462000" cy="1032300"/>
          </a:xfrm>
          <a:prstGeom prst="straightConnector1">
            <a:avLst/>
          </a:prstGeom>
          <a:noFill/>
          <a:ln cap="flat" cmpd="sng" w="9525">
            <a:solidFill>
              <a:schemeClr val="dk2"/>
            </a:solidFill>
            <a:prstDash val="solid"/>
            <a:round/>
            <a:headEnd len="med" w="med" type="none"/>
            <a:tailEnd len="med" w="med" type="triangle"/>
          </a:ln>
        </p:spPr>
      </p:cxnSp>
      <p:sp>
        <p:nvSpPr>
          <p:cNvPr id="711" name="Google Shape;711;p73"/>
          <p:cNvSpPr txBox="1"/>
          <p:nvPr/>
        </p:nvSpPr>
        <p:spPr>
          <a:xfrm>
            <a:off x="5956401" y="2121450"/>
            <a:ext cx="1442400" cy="363300"/>
          </a:xfrm>
          <a:prstGeom prst="rect">
            <a:avLst/>
          </a:prstGeom>
          <a:noFill/>
          <a:ln>
            <a:noFill/>
          </a:ln>
        </p:spPr>
        <p:txBody>
          <a:bodyPr anchorCtr="0" anchor="t" bIns="0" lIns="0" spcFirstLastPara="1" rIns="0" wrap="square" tIns="9050">
            <a:spAutoFit/>
          </a:bodyPr>
          <a:lstStyle/>
          <a:p>
            <a:pPr indent="0" lvl="0" marL="25400" rtl="0" algn="l">
              <a:lnSpc>
                <a:spcPct val="100000"/>
              </a:lnSpc>
              <a:spcBef>
                <a:spcPts val="0"/>
              </a:spcBef>
              <a:spcAft>
                <a:spcPts val="0"/>
              </a:spcAft>
              <a:buNone/>
            </a:pPr>
            <a:r>
              <a:rPr lang="en" sz="2100">
                <a:solidFill>
                  <a:srgbClr val="FF0000"/>
                </a:solidFill>
                <a:latin typeface="Arial"/>
                <a:ea typeface="Arial"/>
                <a:cs typeface="Arial"/>
                <a:sym typeface="Arial"/>
              </a:rPr>
              <a:t>(𝑤</a:t>
            </a:r>
            <a:r>
              <a:rPr baseline="30000" lang="en" sz="2300">
                <a:solidFill>
                  <a:srgbClr val="FF0000"/>
                </a:solidFill>
                <a:latin typeface="Arial"/>
                <a:ea typeface="Arial"/>
                <a:cs typeface="Arial"/>
                <a:sym typeface="Arial"/>
              </a:rPr>
              <a:t>∗</a:t>
            </a:r>
            <a:r>
              <a:rPr lang="en" sz="2100">
                <a:solidFill>
                  <a:srgbClr val="FF0000"/>
                </a:solidFill>
                <a:latin typeface="Arial"/>
                <a:ea typeface="Arial"/>
                <a:cs typeface="Arial"/>
                <a:sym typeface="Arial"/>
              </a:rPr>
              <a:t>)</a:t>
            </a:r>
            <a:r>
              <a:rPr baseline="30000" lang="en" sz="2300">
                <a:solidFill>
                  <a:srgbClr val="FF0000"/>
                </a:solidFill>
                <a:latin typeface="Arial"/>
                <a:ea typeface="Arial"/>
                <a:cs typeface="Arial"/>
                <a:sym typeface="Arial"/>
              </a:rPr>
              <a:t>𝑇</a:t>
            </a:r>
            <a:r>
              <a:rPr lang="en" sz="2100">
                <a:solidFill>
                  <a:srgbClr val="FF0000"/>
                </a:solidFill>
                <a:latin typeface="Arial"/>
                <a:ea typeface="Arial"/>
                <a:cs typeface="Arial"/>
                <a:sym typeface="Arial"/>
              </a:rPr>
              <a:t>𝑥 </a:t>
            </a:r>
            <a:r>
              <a:rPr lang="en" sz="2100">
                <a:solidFill>
                  <a:srgbClr val="FF0000"/>
                </a:solidFill>
              </a:rPr>
              <a:t>=</a:t>
            </a:r>
            <a:r>
              <a:rPr lang="en" sz="2100">
                <a:solidFill>
                  <a:srgbClr val="FF0000"/>
                </a:solidFill>
                <a:latin typeface="Arial"/>
                <a:ea typeface="Arial"/>
                <a:cs typeface="Arial"/>
                <a:sym typeface="Arial"/>
              </a:rPr>
              <a:t> </a:t>
            </a:r>
            <a:r>
              <a:rPr lang="en" sz="2100">
                <a:solidFill>
                  <a:srgbClr val="FF0000"/>
                </a:solidFill>
              </a:rPr>
              <a:t>-1</a:t>
            </a:r>
            <a:endParaRPr sz="2100">
              <a:latin typeface="Arial"/>
              <a:ea typeface="Arial"/>
              <a:cs typeface="Arial"/>
              <a:sym typeface="Arial"/>
            </a:endParaRPr>
          </a:p>
        </p:txBody>
      </p:sp>
      <p:cxnSp>
        <p:nvCxnSpPr>
          <p:cNvPr id="712" name="Google Shape;712;p73"/>
          <p:cNvCxnSpPr>
            <a:stCxn id="711" idx="1"/>
          </p:cNvCxnSpPr>
          <p:nvPr/>
        </p:nvCxnSpPr>
        <p:spPr>
          <a:xfrm rot="10800000">
            <a:off x="5238201" y="2242800"/>
            <a:ext cx="718200" cy="6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Geometric Margin</a:t>
            </a:r>
            <a:endParaRPr/>
          </a:p>
        </p:txBody>
      </p:sp>
      <p:sp>
        <p:nvSpPr>
          <p:cNvPr id="718" name="Google Shape;718;p74"/>
          <p:cNvSpPr txBox="1"/>
          <p:nvPr>
            <p:ph idx="1" type="body"/>
          </p:nvPr>
        </p:nvSpPr>
        <p:spPr>
          <a:xfrm>
            <a:off x="311700" y="1152475"/>
            <a:ext cx="548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Given a set of training examples </a:t>
            </a:r>
            <a:r>
              <a:rPr i="1" lang="en">
                <a:latin typeface="Georgia"/>
                <a:ea typeface="Georgia"/>
                <a:cs typeface="Georgia"/>
                <a:sym typeface="Georgia"/>
              </a:rPr>
              <a:t>{(x</a:t>
            </a:r>
            <a:r>
              <a:rPr baseline="-25000" i="1" lang="en">
                <a:latin typeface="Georgia"/>
                <a:ea typeface="Georgia"/>
                <a:cs typeface="Georgia"/>
                <a:sym typeface="Georgia"/>
              </a:rPr>
              <a:t>i</a:t>
            </a:r>
            <a:r>
              <a:rPr i="1" lang="en">
                <a:latin typeface="Georgia"/>
                <a:ea typeface="Georgia"/>
                <a:cs typeface="Georgia"/>
                <a:sym typeface="Georgia"/>
              </a:rPr>
              <a:t>, y</a:t>
            </a:r>
            <a:r>
              <a:rPr baseline="-25000" i="1" lang="en">
                <a:latin typeface="Georgia"/>
                <a:ea typeface="Georgia"/>
                <a:cs typeface="Georgia"/>
                <a:sym typeface="Georgia"/>
              </a:rPr>
              <a:t>i</a:t>
            </a:r>
            <a:r>
              <a:rPr i="1" lang="en">
                <a:latin typeface="Georgia"/>
                <a:ea typeface="Georgia"/>
                <a:cs typeface="Georgia"/>
                <a:sym typeface="Georgia"/>
              </a:rPr>
              <a:t>)}</a:t>
            </a:r>
            <a:r>
              <a:rPr baseline="30000" i="1" lang="en">
                <a:latin typeface="Georgia"/>
                <a:ea typeface="Georgia"/>
                <a:cs typeface="Georgia"/>
                <a:sym typeface="Georgia"/>
              </a:rPr>
              <a:t>n</a:t>
            </a:r>
            <a:r>
              <a:rPr baseline="-25000" i="1" lang="en">
                <a:latin typeface="Georgia"/>
                <a:ea typeface="Georgia"/>
                <a:cs typeface="Georgia"/>
                <a:sym typeface="Georgia"/>
              </a:rPr>
              <a:t>i=1</a:t>
            </a:r>
            <a:endParaRPr baseline="-25000" i="1">
              <a:latin typeface="Georgia"/>
              <a:ea typeface="Georgia"/>
              <a:cs typeface="Georgia"/>
              <a:sym typeface="Georgia"/>
            </a:endParaRPr>
          </a:p>
          <a:p>
            <a:pPr indent="-342900" lvl="0" marL="457200" marR="0" rtl="0" algn="l">
              <a:lnSpc>
                <a:spcPct val="115000"/>
              </a:lnSpc>
              <a:spcBef>
                <a:spcPts val="0"/>
              </a:spcBef>
              <a:spcAft>
                <a:spcPts val="0"/>
              </a:spcAft>
              <a:buSzPts val="1800"/>
              <a:buChar char="●"/>
            </a:pPr>
            <a:r>
              <a:rPr lang="en"/>
              <a:t>A linear classifier will be </a:t>
            </a:r>
            <a:r>
              <a:rPr lang="en" sz="2100">
                <a:solidFill>
                  <a:srgbClr val="6F2F9F"/>
                </a:solidFill>
              </a:rPr>
              <a:t>(𝑤</a:t>
            </a:r>
            <a:r>
              <a:rPr baseline="30000" lang="en" sz="2300">
                <a:solidFill>
                  <a:srgbClr val="6F2F9F"/>
                </a:solidFill>
              </a:rPr>
              <a:t>∗</a:t>
            </a:r>
            <a:r>
              <a:rPr lang="en" sz="2100">
                <a:solidFill>
                  <a:srgbClr val="6F2F9F"/>
                </a:solidFill>
              </a:rPr>
              <a:t>)</a:t>
            </a:r>
            <a:r>
              <a:rPr baseline="30000" lang="en" sz="2300">
                <a:solidFill>
                  <a:srgbClr val="6F2F9F"/>
                </a:solidFill>
              </a:rPr>
              <a:t>𝑇</a:t>
            </a:r>
            <a:r>
              <a:rPr lang="en" sz="2100">
                <a:solidFill>
                  <a:srgbClr val="6F2F9F"/>
                </a:solidFill>
              </a:rPr>
              <a:t>𝑥 = 0</a:t>
            </a:r>
            <a:endParaRPr/>
          </a:p>
          <a:p>
            <a:pPr indent="-342900" lvl="0" marL="457200" marR="0" rtl="0" algn="l">
              <a:lnSpc>
                <a:spcPct val="115000"/>
              </a:lnSpc>
              <a:spcBef>
                <a:spcPts val="0"/>
              </a:spcBef>
              <a:spcAft>
                <a:spcPts val="0"/>
              </a:spcAft>
              <a:buSzPts val="1800"/>
              <a:buChar char="●"/>
            </a:pPr>
            <a:r>
              <a:rPr lang="en"/>
              <a:t>We define functional margin of w with respect to a training example </a:t>
            </a:r>
            <a:r>
              <a:rPr i="1" lang="en">
                <a:latin typeface="Georgia"/>
                <a:ea typeface="Georgia"/>
                <a:cs typeface="Georgia"/>
                <a:sym typeface="Georgia"/>
              </a:rPr>
              <a:t>(x</a:t>
            </a:r>
            <a:r>
              <a:rPr baseline="-25000" i="1" lang="en">
                <a:latin typeface="Georgia"/>
                <a:ea typeface="Georgia"/>
                <a:cs typeface="Georgia"/>
                <a:sym typeface="Georgia"/>
              </a:rPr>
              <a:t>i</a:t>
            </a:r>
            <a:r>
              <a:rPr i="1" lang="en">
                <a:latin typeface="Georgia"/>
                <a:ea typeface="Georgia"/>
                <a:cs typeface="Georgia"/>
                <a:sym typeface="Georgia"/>
              </a:rPr>
              <a:t>, y</a:t>
            </a:r>
            <a:r>
              <a:rPr baseline="-25000" i="1" lang="en">
                <a:latin typeface="Georgia"/>
                <a:ea typeface="Georgia"/>
                <a:cs typeface="Georgia"/>
                <a:sym typeface="Georgia"/>
              </a:rPr>
              <a:t>i</a:t>
            </a:r>
            <a:r>
              <a:rPr i="1" lang="en">
                <a:latin typeface="Georgia"/>
                <a:ea typeface="Georgia"/>
                <a:cs typeface="Georgia"/>
                <a:sym typeface="Georgia"/>
              </a:rPr>
              <a:t>)</a:t>
            </a:r>
            <a:r>
              <a:rPr lang="en"/>
              <a:t> as the distance from the point </a:t>
            </a:r>
            <a:r>
              <a:rPr i="1" lang="en">
                <a:latin typeface="Georgia"/>
                <a:ea typeface="Georgia"/>
                <a:cs typeface="Georgia"/>
                <a:sym typeface="Georgia"/>
              </a:rPr>
              <a:t>(x</a:t>
            </a:r>
            <a:r>
              <a:rPr baseline="-25000" i="1" lang="en">
                <a:latin typeface="Georgia"/>
                <a:ea typeface="Georgia"/>
                <a:cs typeface="Georgia"/>
                <a:sym typeface="Georgia"/>
              </a:rPr>
              <a:t>i</a:t>
            </a:r>
            <a:r>
              <a:rPr i="1" lang="en">
                <a:latin typeface="Georgia"/>
                <a:ea typeface="Georgia"/>
                <a:cs typeface="Georgia"/>
                <a:sym typeface="Georgia"/>
              </a:rPr>
              <a:t>, y</a:t>
            </a:r>
            <a:r>
              <a:rPr baseline="-25000" i="1" lang="en">
                <a:latin typeface="Georgia"/>
                <a:ea typeface="Georgia"/>
                <a:cs typeface="Georgia"/>
                <a:sym typeface="Georgia"/>
              </a:rPr>
              <a:t>i</a:t>
            </a:r>
            <a:r>
              <a:rPr i="1" lang="en">
                <a:latin typeface="Georgia"/>
                <a:ea typeface="Georgia"/>
                <a:cs typeface="Georgia"/>
                <a:sym typeface="Georgia"/>
              </a:rPr>
              <a:t>)</a:t>
            </a:r>
            <a:r>
              <a:rPr lang="en"/>
              <a:t> to the decision boundary, which is </a:t>
            </a:r>
            <a:endParaRPr/>
          </a:p>
        </p:txBody>
      </p:sp>
      <p:pic>
        <p:nvPicPr>
          <p:cNvPr id="719" name="Google Shape;719;p74"/>
          <p:cNvPicPr preferRelativeResize="0"/>
          <p:nvPr/>
        </p:nvPicPr>
        <p:blipFill>
          <a:blip r:embed="rId3">
            <a:alphaModFix/>
          </a:blip>
          <a:stretch>
            <a:fillRect/>
          </a:stretch>
        </p:blipFill>
        <p:spPr>
          <a:xfrm>
            <a:off x="1646250" y="3336475"/>
            <a:ext cx="2228850" cy="876300"/>
          </a:xfrm>
          <a:prstGeom prst="rect">
            <a:avLst/>
          </a:prstGeom>
          <a:noFill/>
          <a:ln>
            <a:noFill/>
          </a:ln>
        </p:spPr>
      </p:pic>
      <p:pic>
        <p:nvPicPr>
          <p:cNvPr id="720" name="Google Shape;720;p74"/>
          <p:cNvPicPr preferRelativeResize="0"/>
          <p:nvPr/>
        </p:nvPicPr>
        <p:blipFill>
          <a:blip r:embed="rId4">
            <a:alphaModFix/>
          </a:blip>
          <a:stretch>
            <a:fillRect/>
          </a:stretch>
        </p:blipFill>
        <p:spPr>
          <a:xfrm>
            <a:off x="5863825" y="1477700"/>
            <a:ext cx="3042600" cy="22336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 Margin Classifier</a:t>
            </a:r>
            <a:endParaRPr/>
          </a:p>
        </p:txBody>
      </p:sp>
      <p:sp>
        <p:nvSpPr>
          <p:cNvPr id="726" name="Google Shape;726;p75"/>
          <p:cNvSpPr txBox="1"/>
          <p:nvPr>
            <p:ph idx="1" type="body"/>
          </p:nvPr>
        </p:nvSpPr>
        <p:spPr>
          <a:xfrm>
            <a:off x="311700" y="1152475"/>
            <a:ext cx="5328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propose the following optimization problem, maximize the margin.</a:t>
            </a:r>
            <a:endParaRPr/>
          </a:p>
          <a:p>
            <a:pPr indent="0" lvl="0" marL="0" rtl="0" algn="l">
              <a:spcBef>
                <a:spcPts val="1600"/>
              </a:spcBef>
              <a:spcAft>
                <a:spcPts val="0"/>
              </a:spcAft>
              <a:buNone/>
            </a:pPr>
            <a:r>
              <a:rPr lang="en"/>
              <a:t>This is hard to do:</a:t>
            </a:r>
            <a:endParaRPr/>
          </a:p>
          <a:p>
            <a:pPr indent="-342900" lvl="0" marL="457200" rtl="0" algn="l">
              <a:spcBef>
                <a:spcPts val="1600"/>
              </a:spcBef>
              <a:spcAft>
                <a:spcPts val="0"/>
              </a:spcAft>
              <a:buSzPts val="1800"/>
              <a:buChar char="-"/>
            </a:pPr>
            <a:r>
              <a:rPr lang="en"/>
              <a:t>maximize the numerator </a:t>
            </a:r>
            <a:endParaRPr/>
          </a:p>
          <a:p>
            <a:pPr indent="-342900" lvl="0" marL="457200" rtl="0" algn="l">
              <a:spcBef>
                <a:spcPts val="0"/>
              </a:spcBef>
              <a:spcAft>
                <a:spcPts val="0"/>
              </a:spcAft>
              <a:buSzPts val="1800"/>
              <a:buChar char="-"/>
            </a:pPr>
            <a:r>
              <a:rPr lang="en"/>
              <a:t>minimize the denominator</a:t>
            </a:r>
            <a:endParaRPr/>
          </a:p>
          <a:p>
            <a:pPr indent="0" lvl="0" marL="0" rtl="0" algn="l">
              <a:spcBef>
                <a:spcPts val="1600"/>
              </a:spcBef>
              <a:spcAft>
                <a:spcPts val="1600"/>
              </a:spcAft>
              <a:buNone/>
            </a:pPr>
            <a:r>
              <a:rPr lang="en"/>
              <a:t>How about we just try to do this if we assume </a:t>
            </a:r>
            <a:r>
              <a:rPr i="1" lang="en">
                <a:latin typeface="Georgia"/>
                <a:ea typeface="Georgia"/>
                <a:cs typeface="Georgia"/>
                <a:sym typeface="Georgia"/>
              </a:rPr>
              <a:t>γ</a:t>
            </a:r>
            <a:r>
              <a:rPr lang="en"/>
              <a:t> is a lower bound on the margin?</a:t>
            </a:r>
            <a:endParaRPr/>
          </a:p>
        </p:txBody>
      </p:sp>
      <p:pic>
        <p:nvPicPr>
          <p:cNvPr id="727" name="Google Shape;727;p75"/>
          <p:cNvPicPr preferRelativeResize="0"/>
          <p:nvPr/>
        </p:nvPicPr>
        <p:blipFill>
          <a:blip r:embed="rId3">
            <a:alphaModFix/>
          </a:blip>
          <a:stretch>
            <a:fillRect/>
          </a:stretch>
        </p:blipFill>
        <p:spPr>
          <a:xfrm>
            <a:off x="6061050" y="1017725"/>
            <a:ext cx="2228850" cy="876300"/>
          </a:xfrm>
          <a:prstGeom prst="rect">
            <a:avLst/>
          </a:prstGeom>
          <a:noFill/>
          <a:ln>
            <a:noFill/>
          </a:ln>
        </p:spPr>
      </p:pic>
      <p:pic>
        <p:nvPicPr>
          <p:cNvPr id="728" name="Google Shape;728;p75"/>
          <p:cNvPicPr preferRelativeResize="0"/>
          <p:nvPr/>
        </p:nvPicPr>
        <p:blipFill>
          <a:blip r:embed="rId4">
            <a:alphaModFix/>
          </a:blip>
          <a:stretch>
            <a:fillRect/>
          </a:stretch>
        </p:blipFill>
        <p:spPr>
          <a:xfrm>
            <a:off x="5023950" y="3884575"/>
            <a:ext cx="3952875" cy="819150"/>
          </a:xfrm>
          <a:prstGeom prst="rect">
            <a:avLst/>
          </a:prstGeom>
          <a:noFill/>
          <a:ln>
            <a:noFill/>
          </a:ln>
        </p:spPr>
      </p:pic>
      <p:pic>
        <p:nvPicPr>
          <p:cNvPr id="729" name="Google Shape;729;p75"/>
          <p:cNvPicPr preferRelativeResize="0"/>
          <p:nvPr/>
        </p:nvPicPr>
        <p:blipFill>
          <a:blip r:embed="rId5">
            <a:alphaModFix/>
          </a:blip>
          <a:stretch>
            <a:fillRect/>
          </a:stretch>
        </p:blipFill>
        <p:spPr>
          <a:xfrm>
            <a:off x="6269375" y="1985875"/>
            <a:ext cx="2072825" cy="1963975"/>
          </a:xfrm>
          <a:prstGeom prst="rect">
            <a:avLst/>
          </a:prstGeom>
          <a:noFill/>
          <a:ln>
            <a:noFill/>
          </a:ln>
        </p:spPr>
      </p:pic>
      <p:cxnSp>
        <p:nvCxnSpPr>
          <p:cNvPr id="730" name="Google Shape;730;p75"/>
          <p:cNvCxnSpPr/>
          <p:nvPr/>
        </p:nvCxnSpPr>
        <p:spPr>
          <a:xfrm>
            <a:off x="7329600" y="2399050"/>
            <a:ext cx="170400" cy="0"/>
          </a:xfrm>
          <a:prstGeom prst="straightConnector1">
            <a:avLst/>
          </a:prstGeom>
          <a:noFill/>
          <a:ln cap="flat" cmpd="sng" w="9525">
            <a:solidFill>
              <a:schemeClr val="accent4"/>
            </a:solidFill>
            <a:prstDash val="solid"/>
            <a:round/>
            <a:headEnd len="med" w="med" type="none"/>
            <a:tailEnd len="med" w="med" type="stealth"/>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 Margin Classifier</a:t>
            </a:r>
            <a:endParaRPr/>
          </a:p>
        </p:txBody>
      </p:sp>
      <p:sp>
        <p:nvSpPr>
          <p:cNvPr id="736" name="Google Shape;736;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Still hard to optimize, so we reparameterization if we condition the numerator is &gt;=1:</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Conditioning on </a:t>
            </a:r>
            <a:endParaRPr/>
          </a:p>
          <a:p>
            <a:pPr indent="0" lvl="0" marL="0" rtl="0" algn="l">
              <a:spcBef>
                <a:spcPts val="1600"/>
              </a:spcBef>
              <a:spcAft>
                <a:spcPts val="0"/>
              </a:spcAft>
              <a:buNone/>
            </a:pPr>
            <a:r>
              <a:rPr lang="en"/>
              <a:t>So we can see we want to maximize           ,  which is minimize  </a:t>
            </a:r>
            <a:endParaRPr/>
          </a:p>
          <a:p>
            <a:pPr indent="0" lvl="0" marL="0" rtl="0" algn="l">
              <a:spcBef>
                <a:spcPts val="1600"/>
              </a:spcBef>
              <a:spcAft>
                <a:spcPts val="0"/>
              </a:spcAft>
              <a:buNone/>
            </a:pPr>
            <a:r>
              <a:rPr lang="en"/>
              <a:t>This is is a quadratic problem with linear constraints, easy to solve</a:t>
            </a:r>
            <a:endParaRPr/>
          </a:p>
          <a:p>
            <a:pPr indent="0" lvl="0" marL="0" rtl="0" algn="l">
              <a:spcBef>
                <a:spcPts val="1600"/>
              </a:spcBef>
              <a:spcAft>
                <a:spcPts val="1600"/>
              </a:spcAft>
              <a:buNone/>
            </a:pPr>
            <a:r>
              <a:t/>
            </a:r>
            <a:endParaRPr/>
          </a:p>
        </p:txBody>
      </p:sp>
      <p:pic>
        <p:nvPicPr>
          <p:cNvPr id="737" name="Google Shape;737;p76"/>
          <p:cNvPicPr preferRelativeResize="0"/>
          <p:nvPr/>
        </p:nvPicPr>
        <p:blipFill>
          <a:blip r:embed="rId3">
            <a:alphaModFix/>
          </a:blip>
          <a:stretch>
            <a:fillRect/>
          </a:stretch>
        </p:blipFill>
        <p:spPr>
          <a:xfrm>
            <a:off x="4714275" y="1574075"/>
            <a:ext cx="3876675" cy="1390650"/>
          </a:xfrm>
          <a:prstGeom prst="rect">
            <a:avLst/>
          </a:prstGeom>
          <a:noFill/>
          <a:ln>
            <a:noFill/>
          </a:ln>
        </p:spPr>
      </p:pic>
      <p:pic>
        <p:nvPicPr>
          <p:cNvPr id="738" name="Google Shape;738;p76"/>
          <p:cNvPicPr preferRelativeResize="0"/>
          <p:nvPr/>
        </p:nvPicPr>
        <p:blipFill>
          <a:blip r:embed="rId4">
            <a:alphaModFix/>
          </a:blip>
          <a:stretch>
            <a:fillRect/>
          </a:stretch>
        </p:blipFill>
        <p:spPr>
          <a:xfrm>
            <a:off x="377300" y="1913275"/>
            <a:ext cx="3952875" cy="819150"/>
          </a:xfrm>
          <a:prstGeom prst="rect">
            <a:avLst/>
          </a:prstGeom>
          <a:noFill/>
          <a:ln>
            <a:noFill/>
          </a:ln>
        </p:spPr>
      </p:pic>
      <p:cxnSp>
        <p:nvCxnSpPr>
          <p:cNvPr id="739" name="Google Shape;739;p76"/>
          <p:cNvCxnSpPr>
            <a:stCxn id="738" idx="3"/>
          </p:cNvCxnSpPr>
          <p:nvPr/>
        </p:nvCxnSpPr>
        <p:spPr>
          <a:xfrm>
            <a:off x="4330175" y="2322850"/>
            <a:ext cx="273900" cy="0"/>
          </a:xfrm>
          <a:prstGeom prst="straightConnector1">
            <a:avLst/>
          </a:prstGeom>
          <a:noFill/>
          <a:ln cap="flat" cmpd="sng" w="9525">
            <a:solidFill>
              <a:schemeClr val="dk2"/>
            </a:solidFill>
            <a:prstDash val="solid"/>
            <a:round/>
            <a:headEnd len="med" w="med" type="none"/>
            <a:tailEnd len="med" w="med" type="triangle"/>
          </a:ln>
        </p:spPr>
      </p:cxnSp>
      <p:pic>
        <p:nvPicPr>
          <p:cNvPr id="740" name="Google Shape;740;p76"/>
          <p:cNvPicPr preferRelativeResize="0"/>
          <p:nvPr/>
        </p:nvPicPr>
        <p:blipFill>
          <a:blip r:embed="rId5">
            <a:alphaModFix/>
          </a:blip>
          <a:stretch>
            <a:fillRect/>
          </a:stretch>
        </p:blipFill>
        <p:spPr>
          <a:xfrm>
            <a:off x="4149123" y="3500575"/>
            <a:ext cx="565165" cy="572700"/>
          </a:xfrm>
          <a:prstGeom prst="rect">
            <a:avLst/>
          </a:prstGeom>
          <a:noFill/>
          <a:ln>
            <a:noFill/>
          </a:ln>
        </p:spPr>
      </p:pic>
      <p:pic>
        <p:nvPicPr>
          <p:cNvPr id="741" name="Google Shape;741;p76"/>
          <p:cNvPicPr preferRelativeResize="0"/>
          <p:nvPr/>
        </p:nvPicPr>
        <p:blipFill>
          <a:blip r:embed="rId6">
            <a:alphaModFix/>
          </a:blip>
          <a:stretch>
            <a:fillRect/>
          </a:stretch>
        </p:blipFill>
        <p:spPr>
          <a:xfrm>
            <a:off x="6871600" y="3549750"/>
            <a:ext cx="548175" cy="365450"/>
          </a:xfrm>
          <a:prstGeom prst="rect">
            <a:avLst/>
          </a:prstGeom>
          <a:noFill/>
          <a:ln>
            <a:noFill/>
          </a:ln>
        </p:spPr>
      </p:pic>
      <p:pic>
        <p:nvPicPr>
          <p:cNvPr id="742" name="Google Shape;742;p76"/>
          <p:cNvPicPr preferRelativeResize="0"/>
          <p:nvPr/>
        </p:nvPicPr>
        <p:blipFill>
          <a:blip r:embed="rId7">
            <a:alphaModFix/>
          </a:blip>
          <a:stretch>
            <a:fillRect/>
          </a:stretch>
        </p:blipFill>
        <p:spPr>
          <a:xfrm>
            <a:off x="2073525" y="3112450"/>
            <a:ext cx="2398444" cy="269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It’s Still a Classifier</a:t>
            </a:r>
            <a:endParaRPr/>
          </a:p>
        </p:txBody>
      </p:sp>
      <p:sp>
        <p:nvSpPr>
          <p:cNvPr id="748" name="Google Shape;748;p77"/>
          <p:cNvSpPr txBox="1"/>
          <p:nvPr>
            <p:ph idx="1" type="body"/>
          </p:nvPr>
        </p:nvSpPr>
        <p:spPr>
          <a:xfrm>
            <a:off x="311700" y="1152475"/>
            <a:ext cx="85206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have a loss function that conditioning on the </a:t>
            </a:r>
            <a:endParaRPr/>
          </a:p>
          <a:p>
            <a:pPr indent="0" lvl="0" marL="0" rtl="0" algn="l">
              <a:spcBef>
                <a:spcPts val="1600"/>
              </a:spcBef>
              <a:spcAft>
                <a:spcPts val="0"/>
              </a:spcAft>
              <a:buNone/>
            </a:pPr>
            <a:r>
              <a:rPr lang="en"/>
              <a:t>So the overall SVM algorithm is try to optimize:</a:t>
            </a:r>
            <a:endParaRPr/>
          </a:p>
          <a:p>
            <a:pPr indent="0" lvl="0" marL="0" rtl="0" algn="l">
              <a:spcBef>
                <a:spcPts val="1600"/>
              </a:spcBef>
              <a:spcAft>
                <a:spcPts val="1600"/>
              </a:spcAft>
              <a:buNone/>
            </a:pPr>
            <a:r>
              <a:t/>
            </a:r>
            <a:endParaRPr/>
          </a:p>
        </p:txBody>
      </p:sp>
      <p:pic>
        <p:nvPicPr>
          <p:cNvPr id="749" name="Google Shape;749;p77"/>
          <p:cNvPicPr preferRelativeResize="0"/>
          <p:nvPr/>
        </p:nvPicPr>
        <p:blipFill>
          <a:blip r:embed="rId3">
            <a:alphaModFix/>
          </a:blip>
          <a:stretch>
            <a:fillRect/>
          </a:stretch>
        </p:blipFill>
        <p:spPr>
          <a:xfrm>
            <a:off x="6190200" y="1200800"/>
            <a:ext cx="689875" cy="370175"/>
          </a:xfrm>
          <a:prstGeom prst="rect">
            <a:avLst/>
          </a:prstGeom>
          <a:noFill/>
          <a:ln>
            <a:noFill/>
          </a:ln>
        </p:spPr>
      </p:pic>
      <p:grpSp>
        <p:nvGrpSpPr>
          <p:cNvPr id="750" name="Google Shape;750;p77"/>
          <p:cNvGrpSpPr/>
          <p:nvPr/>
        </p:nvGrpSpPr>
        <p:grpSpPr>
          <a:xfrm>
            <a:off x="3159850" y="2374575"/>
            <a:ext cx="2824288" cy="1066800"/>
            <a:chOff x="2428038" y="2327275"/>
            <a:chExt cx="2824288" cy="1066800"/>
          </a:xfrm>
        </p:grpSpPr>
        <p:pic>
          <p:nvPicPr>
            <p:cNvPr id="751" name="Google Shape;751;p77"/>
            <p:cNvPicPr preferRelativeResize="0"/>
            <p:nvPr/>
          </p:nvPicPr>
          <p:blipFill>
            <a:blip r:embed="rId4">
              <a:alphaModFix/>
            </a:blip>
            <a:stretch>
              <a:fillRect/>
            </a:stretch>
          </p:blipFill>
          <p:spPr>
            <a:xfrm>
              <a:off x="2428038" y="2327275"/>
              <a:ext cx="1914525" cy="1066800"/>
            </a:xfrm>
            <a:prstGeom prst="rect">
              <a:avLst/>
            </a:prstGeom>
            <a:noFill/>
            <a:ln>
              <a:noFill/>
            </a:ln>
          </p:spPr>
        </p:pic>
        <p:pic>
          <p:nvPicPr>
            <p:cNvPr id="752" name="Google Shape;752;p77"/>
            <p:cNvPicPr preferRelativeResize="0"/>
            <p:nvPr/>
          </p:nvPicPr>
          <p:blipFill>
            <a:blip r:embed="rId3">
              <a:alphaModFix/>
            </a:blip>
            <a:stretch>
              <a:fillRect/>
            </a:stretch>
          </p:blipFill>
          <p:spPr>
            <a:xfrm>
              <a:off x="4375700" y="2571750"/>
              <a:ext cx="876625" cy="470375"/>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Perceptron</a:t>
            </a:r>
            <a:endParaRPr/>
          </a:p>
        </p:txBody>
      </p:sp>
      <p:sp>
        <p:nvSpPr>
          <p:cNvPr id="763" name="Google Shape;763;p7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ne of the most primitive form of learning and it is used to classify </a:t>
            </a:r>
            <a:r>
              <a:rPr lang="en"/>
              <a:t>l</a:t>
            </a:r>
            <a:r>
              <a:rPr lang="en"/>
              <a:t>inearly-separable datasets.</a:t>
            </a:r>
            <a:endParaRPr/>
          </a:p>
          <a:p>
            <a:pPr indent="0" lvl="0" marL="0" rtl="0" algn="l">
              <a:spcBef>
                <a:spcPts val="1600"/>
              </a:spcBef>
              <a:spcAft>
                <a:spcPts val="1600"/>
              </a:spcAft>
              <a:buNone/>
            </a:pPr>
            <a:r>
              <a:rPr lang="en"/>
              <a:t>Given two data points, Perceptron tries to find a hyperplane that separates the data. There can be numerous hyperplane that separates two data points in Perceptron.</a:t>
            </a:r>
            <a:endParaRPr/>
          </a:p>
        </p:txBody>
      </p:sp>
      <p:pic>
        <p:nvPicPr>
          <p:cNvPr id="764" name="Google Shape;764;p79"/>
          <p:cNvPicPr preferRelativeResize="0"/>
          <p:nvPr/>
        </p:nvPicPr>
        <p:blipFill>
          <a:blip r:embed="rId3">
            <a:alphaModFix/>
          </a:blip>
          <a:stretch>
            <a:fillRect/>
          </a:stretch>
        </p:blipFill>
        <p:spPr>
          <a:xfrm>
            <a:off x="4748075" y="1397250"/>
            <a:ext cx="4267200" cy="2678680"/>
          </a:xfrm>
          <a:prstGeom prst="rect">
            <a:avLst/>
          </a:prstGeom>
          <a:noFill/>
          <a:ln>
            <a:noFill/>
          </a:ln>
        </p:spPr>
      </p:pic>
      <p:sp>
        <p:nvSpPr>
          <p:cNvPr id="765" name="Google Shape;765;p79"/>
          <p:cNvSpPr txBox="1"/>
          <p:nvPr/>
        </p:nvSpPr>
        <p:spPr>
          <a:xfrm>
            <a:off x="5665625" y="4211325"/>
            <a:ext cx="243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Similar</a:t>
            </a:r>
            <a:r>
              <a:rPr lang="en"/>
              <a:t> to SVM but </a:t>
            </a:r>
            <a:r>
              <a:rPr lang="en"/>
              <a:t>simpler</a:t>
            </a:r>
            <a:r>
              <a:rPr lang="en"/>
              <a:t>.</a:t>
            </a:r>
            <a:endParaRPr/>
          </a:p>
        </p:txBody>
      </p:sp>
      <p:sp>
        <p:nvSpPr>
          <p:cNvPr id="766" name="Google Shape;766;p79"/>
          <p:cNvSpPr txBox="1"/>
          <p:nvPr/>
        </p:nvSpPr>
        <p:spPr>
          <a:xfrm>
            <a:off x="3283800" y="4746925"/>
            <a:ext cx="586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https://www.ling.upenn.edu/courses/cogs501/Rosenblatt1958.pdf</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Attempt</a:t>
            </a:r>
            <a:endParaRPr/>
          </a:p>
        </p:txBody>
      </p:sp>
      <p:sp>
        <p:nvSpPr>
          <p:cNvPr id="772" name="Google Shape;772;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Given training data {(</a:t>
            </a:r>
            <a:r>
              <a:rPr i="1" lang="en">
                <a:latin typeface="Georgia"/>
                <a:ea typeface="Georgia"/>
                <a:cs typeface="Georgia"/>
                <a:sym typeface="Georgia"/>
              </a:rPr>
              <a:t>𝑥</a:t>
            </a:r>
            <a:r>
              <a:rPr baseline="-25000" i="1" lang="en">
                <a:latin typeface="Georgia"/>
                <a:ea typeface="Georgia"/>
                <a:cs typeface="Georgia"/>
                <a:sym typeface="Georgia"/>
              </a:rPr>
              <a:t>𝑖</a:t>
            </a:r>
            <a:r>
              <a:rPr i="1" lang="en">
                <a:latin typeface="Georgia"/>
                <a:ea typeface="Georgia"/>
                <a:cs typeface="Georgia"/>
                <a:sym typeface="Georgia"/>
              </a:rPr>
              <a:t> , 𝑦</a:t>
            </a:r>
            <a:r>
              <a:rPr baseline="-25000" i="1" lang="en">
                <a:latin typeface="Georgia"/>
                <a:ea typeface="Georgia"/>
                <a:cs typeface="Georgia"/>
                <a:sym typeface="Georgia"/>
              </a:rPr>
              <a:t>𝑖</a:t>
            </a:r>
            <a:r>
              <a:rPr i="1" lang="en">
                <a:latin typeface="Georgia"/>
                <a:ea typeface="Georgia"/>
                <a:cs typeface="Georgia"/>
                <a:sym typeface="Georgia"/>
              </a:rPr>
              <a:t> ): 1 ≤ 𝑖 ≤ 𝑛</a:t>
            </a:r>
            <a:r>
              <a:rPr lang="en"/>
              <a:t>} i.i.d. from distribution 𝐷</a:t>
            </a:r>
            <a:endParaRPr/>
          </a:p>
          <a:p>
            <a:pPr indent="-342900" lvl="0" marL="457200" rtl="0" algn="l">
              <a:lnSpc>
                <a:spcPct val="200000"/>
              </a:lnSpc>
              <a:spcBef>
                <a:spcPts val="0"/>
              </a:spcBef>
              <a:spcAft>
                <a:spcPts val="0"/>
              </a:spcAft>
              <a:buSzPts val="1800"/>
              <a:buChar char="●"/>
            </a:pPr>
            <a:r>
              <a:rPr lang="en"/>
              <a:t>Hypothesis </a:t>
            </a:r>
            <a:r>
              <a:rPr i="1" lang="en">
                <a:latin typeface="Georgia"/>
                <a:ea typeface="Georgia"/>
                <a:cs typeface="Georgia"/>
                <a:sym typeface="Georgia"/>
              </a:rPr>
              <a:t>𝑓</a:t>
            </a:r>
            <a:r>
              <a:rPr baseline="-25000" i="1" lang="en">
                <a:latin typeface="Georgia"/>
                <a:ea typeface="Georgia"/>
                <a:cs typeface="Georgia"/>
                <a:sym typeface="Georgia"/>
              </a:rPr>
              <a:t>w</a:t>
            </a:r>
            <a:r>
              <a:rPr i="1" lang="en">
                <a:latin typeface="Georgia"/>
                <a:ea typeface="Georgia"/>
                <a:cs typeface="Georgia"/>
                <a:sym typeface="Georgia"/>
              </a:rPr>
              <a:t>(𝑥) = 𝑤</a:t>
            </a:r>
            <a:r>
              <a:rPr baseline="30000" i="1" lang="en">
                <a:latin typeface="Georgia"/>
                <a:ea typeface="Georgia"/>
                <a:cs typeface="Georgia"/>
                <a:sym typeface="Georgia"/>
              </a:rPr>
              <a:t>𝑇</a:t>
            </a:r>
            <a:r>
              <a:rPr i="1" lang="en">
                <a:latin typeface="Georgia"/>
                <a:ea typeface="Georgia"/>
                <a:cs typeface="Georgia"/>
                <a:sym typeface="Georgia"/>
              </a:rPr>
              <a:t>𝑥</a:t>
            </a:r>
            <a:endParaRPr/>
          </a:p>
          <a:p>
            <a:pPr indent="-317500" lvl="1" marL="914400" rtl="0" algn="l">
              <a:lnSpc>
                <a:spcPct val="200000"/>
              </a:lnSpc>
              <a:spcBef>
                <a:spcPts val="0"/>
              </a:spcBef>
              <a:spcAft>
                <a:spcPts val="0"/>
              </a:spcAft>
              <a:buSzPts val="1400"/>
              <a:buChar char="○"/>
            </a:pPr>
            <a:r>
              <a:rPr lang="en"/>
              <a:t>𝑦 = +1 if 𝑤</a:t>
            </a:r>
            <a:r>
              <a:rPr baseline="30000" lang="en"/>
              <a:t>𝑇</a:t>
            </a:r>
            <a:r>
              <a:rPr lang="en"/>
              <a:t>𝑥 &gt; 0</a:t>
            </a:r>
            <a:endParaRPr/>
          </a:p>
          <a:p>
            <a:pPr indent="-317500" lvl="1" marL="914400" rtl="0" algn="l">
              <a:lnSpc>
                <a:spcPct val="200000"/>
              </a:lnSpc>
              <a:spcBef>
                <a:spcPts val="0"/>
              </a:spcBef>
              <a:spcAft>
                <a:spcPts val="0"/>
              </a:spcAft>
              <a:buSzPts val="1400"/>
              <a:buChar char="○"/>
            </a:pPr>
            <a:r>
              <a:rPr lang="en"/>
              <a:t>𝑦 = −1 if 𝑤</a:t>
            </a:r>
            <a:r>
              <a:rPr baseline="30000" lang="en"/>
              <a:t>𝑇</a:t>
            </a:r>
            <a:r>
              <a:rPr lang="en"/>
              <a:t>𝑥 &lt; 0</a:t>
            </a:r>
            <a:endParaRPr/>
          </a:p>
          <a:p>
            <a:pPr indent="-342900" lvl="0" marL="457200" rtl="0" algn="l">
              <a:lnSpc>
                <a:spcPct val="200000"/>
              </a:lnSpc>
              <a:spcBef>
                <a:spcPts val="0"/>
              </a:spcBef>
              <a:spcAft>
                <a:spcPts val="0"/>
              </a:spcAft>
              <a:buSzPts val="1800"/>
              <a:buChar char="●"/>
            </a:pPr>
            <a:r>
              <a:rPr lang="en"/>
              <a:t>Prediction: </a:t>
            </a:r>
            <a:r>
              <a:rPr i="1" lang="en">
                <a:latin typeface="Georgia"/>
                <a:ea typeface="Georgia"/>
                <a:cs typeface="Georgia"/>
                <a:sym typeface="Georgia"/>
              </a:rPr>
              <a:t>𝑦 = </a:t>
            </a:r>
            <a:r>
              <a:rPr b="1" i="1" lang="en">
                <a:latin typeface="Georgia"/>
                <a:ea typeface="Georgia"/>
                <a:cs typeface="Georgia"/>
                <a:sym typeface="Georgia"/>
              </a:rPr>
              <a:t>sign</a:t>
            </a:r>
            <a:r>
              <a:rPr i="1" lang="en">
                <a:latin typeface="Georgia"/>
                <a:ea typeface="Georgia"/>
                <a:cs typeface="Georgia"/>
                <a:sym typeface="Georgia"/>
              </a:rPr>
              <a:t>(𝑓</a:t>
            </a:r>
            <a:r>
              <a:rPr baseline="-25000" i="1" lang="en">
                <a:latin typeface="Georgia"/>
                <a:ea typeface="Georgia"/>
                <a:cs typeface="Georgia"/>
                <a:sym typeface="Georgia"/>
              </a:rPr>
              <a:t>w</a:t>
            </a:r>
            <a:r>
              <a:rPr i="1" lang="en">
                <a:latin typeface="Georgia"/>
                <a:ea typeface="Georgia"/>
                <a:cs typeface="Georgia"/>
                <a:sym typeface="Georgia"/>
              </a:rPr>
              <a:t>(𝑥)) = </a:t>
            </a:r>
            <a:r>
              <a:rPr b="1" i="1" lang="en">
                <a:latin typeface="Georgia"/>
                <a:ea typeface="Georgia"/>
                <a:cs typeface="Georgia"/>
                <a:sym typeface="Georgia"/>
              </a:rPr>
              <a:t>sign</a:t>
            </a:r>
            <a:r>
              <a:rPr i="1" lang="en">
                <a:latin typeface="Georgia"/>
                <a:ea typeface="Georgia"/>
                <a:cs typeface="Georgia"/>
                <a:sym typeface="Georgia"/>
              </a:rPr>
              <a:t>(𝑤</a:t>
            </a:r>
            <a:r>
              <a:rPr baseline="30000" i="1" lang="en">
                <a:latin typeface="Georgia"/>
                <a:ea typeface="Georgia"/>
                <a:cs typeface="Georgia"/>
                <a:sym typeface="Georgia"/>
              </a:rPr>
              <a:t>𝑇</a:t>
            </a:r>
            <a:r>
              <a:rPr i="1" lang="en">
                <a:latin typeface="Georgia"/>
                <a:ea typeface="Georgia"/>
                <a:cs typeface="Georgia"/>
                <a:sym typeface="Georgia"/>
              </a:rPr>
              <a:t>𝑥)</a:t>
            </a:r>
            <a:endParaRPr i="1">
              <a:latin typeface="Georgia"/>
              <a:ea typeface="Georgia"/>
              <a:cs typeface="Georgia"/>
              <a:sym typeface="Georgia"/>
            </a:endParaRPr>
          </a:p>
          <a:p>
            <a:pPr indent="-342900" lvl="0" marL="457200" rtl="0" algn="l">
              <a:lnSpc>
                <a:spcPct val="200000"/>
              </a:lnSpc>
              <a:spcBef>
                <a:spcPts val="0"/>
              </a:spcBef>
              <a:spcAft>
                <a:spcPts val="0"/>
              </a:spcAft>
              <a:buSzPts val="1800"/>
              <a:buChar char="●"/>
            </a:pPr>
            <a:r>
              <a:rPr lang="en"/>
              <a:t>Goal: minimize classification error</a:t>
            </a:r>
            <a:endParaRPr/>
          </a:p>
          <a:p>
            <a:pPr indent="0" lvl="0" marL="0" rtl="0" algn="l">
              <a:spcBef>
                <a:spcPts val="1600"/>
              </a:spcBef>
              <a:spcAft>
                <a:spcPts val="1600"/>
              </a:spcAft>
              <a:buNone/>
            </a:pPr>
            <a:r>
              <a:t/>
            </a:r>
            <a:endParaRPr/>
          </a:p>
        </p:txBody>
      </p:sp>
      <p:pic>
        <p:nvPicPr>
          <p:cNvPr id="773" name="Google Shape;773;p80"/>
          <p:cNvPicPr preferRelativeResize="0"/>
          <p:nvPr/>
        </p:nvPicPr>
        <p:blipFill rotWithShape="1">
          <a:blip r:embed="rId3">
            <a:alphaModFix/>
          </a:blip>
          <a:srcRect b="0" l="21451" r="26021" t="0"/>
          <a:stretch/>
        </p:blipFill>
        <p:spPr>
          <a:xfrm>
            <a:off x="5736901" y="1721400"/>
            <a:ext cx="2810699" cy="1804150"/>
          </a:xfrm>
          <a:prstGeom prst="rect">
            <a:avLst/>
          </a:prstGeom>
          <a:noFill/>
          <a:ln>
            <a:noFill/>
          </a:ln>
        </p:spPr>
      </p:pic>
      <p:sp>
        <p:nvSpPr>
          <p:cNvPr id="774" name="Google Shape;774;p80"/>
          <p:cNvSpPr txBox="1"/>
          <p:nvPr/>
        </p:nvSpPr>
        <p:spPr>
          <a:xfrm>
            <a:off x="5642250" y="36154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sign function is a function whose value is -1 for negative inputs and 1 for non-negative inputs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a:t>
            </a:r>
            <a:r>
              <a:rPr lang="en"/>
              <a:t> Forest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Perceptron Algorithm</a:t>
            </a:r>
            <a:endParaRPr/>
          </a:p>
        </p:txBody>
      </p:sp>
      <p:sp>
        <p:nvSpPr>
          <p:cNvPr id="780" name="Google Shape;780;p81"/>
          <p:cNvSpPr txBox="1"/>
          <p:nvPr>
            <p:ph idx="1" type="body"/>
          </p:nvPr>
        </p:nvSpPr>
        <p:spPr>
          <a:xfrm>
            <a:off x="311700" y="1152475"/>
            <a:ext cx="8520600" cy="5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Assume for simplicity: all 𝑥</a:t>
            </a:r>
            <a:r>
              <a:rPr baseline="-25000" lang="en"/>
              <a:t>𝑖</a:t>
            </a:r>
            <a:r>
              <a:rPr lang="en"/>
              <a:t> has length 1</a:t>
            </a:r>
            <a:endParaRPr/>
          </a:p>
        </p:txBody>
      </p:sp>
      <p:sp>
        <p:nvSpPr>
          <p:cNvPr id="781" name="Google Shape;781;p81"/>
          <p:cNvSpPr txBox="1"/>
          <p:nvPr/>
        </p:nvSpPr>
        <p:spPr>
          <a:xfrm>
            <a:off x="4310700" y="4743300"/>
            <a:ext cx="48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Perceptron: figure from the lecture note of Nina Balcan</a:t>
            </a:r>
            <a:endParaRPr/>
          </a:p>
        </p:txBody>
      </p:sp>
      <p:pic>
        <p:nvPicPr>
          <p:cNvPr id="782" name="Google Shape;782;p81"/>
          <p:cNvPicPr preferRelativeResize="0"/>
          <p:nvPr/>
        </p:nvPicPr>
        <p:blipFill>
          <a:blip r:embed="rId3">
            <a:alphaModFix/>
          </a:blip>
          <a:stretch>
            <a:fillRect/>
          </a:stretch>
        </p:blipFill>
        <p:spPr>
          <a:xfrm>
            <a:off x="1815138" y="1699725"/>
            <a:ext cx="5513724" cy="2087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Perceptron vs. SVM</a:t>
            </a:r>
            <a:endParaRPr/>
          </a:p>
        </p:txBody>
      </p:sp>
      <p:sp>
        <p:nvSpPr>
          <p:cNvPr id="788" name="Google Shape;788;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Perceptron learning algorithm works better with linear data, but not better than SVM algorithm.</a:t>
            </a:r>
            <a:endParaRPr/>
          </a:p>
          <a:p>
            <a:pPr indent="-342900" lvl="0" marL="457200" rtl="0" algn="l">
              <a:spcBef>
                <a:spcPts val="0"/>
              </a:spcBef>
              <a:spcAft>
                <a:spcPts val="0"/>
              </a:spcAft>
              <a:buSzPts val="1800"/>
              <a:buChar char="●"/>
            </a:pPr>
            <a:r>
              <a:rPr lang="en"/>
              <a:t>There can be different hyperplane that a Perceptron can generate in different experiments. And it solely depends upon the initial weights.</a:t>
            </a:r>
            <a:endParaRPr/>
          </a:p>
          <a:p>
            <a:pPr indent="-342900" lvl="0" marL="457200" rtl="0" algn="l">
              <a:spcBef>
                <a:spcPts val="0"/>
              </a:spcBef>
              <a:spcAft>
                <a:spcPts val="0"/>
              </a:spcAft>
              <a:buSzPts val="1800"/>
              <a:buChar char="●"/>
            </a:pPr>
            <a:r>
              <a:rPr lang="en"/>
              <a:t>SVM keeps a classification margin on each side so that it classifies test data points that come near to the boundary properly.</a:t>
            </a:r>
            <a:endParaRPr/>
          </a:p>
          <a:p>
            <a:pPr indent="-342900" lvl="0" marL="457200" rtl="0" algn="l">
              <a:spcBef>
                <a:spcPts val="0"/>
              </a:spcBef>
              <a:spcAft>
                <a:spcPts val="0"/>
              </a:spcAft>
              <a:buSzPts val="1800"/>
              <a:buChar char="●"/>
            </a:pPr>
            <a:r>
              <a:rPr lang="en"/>
              <a:t>The margin of the SVM makes SVM more robust in getting more closer to the real boundary (target function) of the datasets</a:t>
            </a:r>
            <a:endParaRPr/>
          </a:p>
          <a:p>
            <a:pPr indent="0" lvl="0" marL="0" rtl="0" algn="l">
              <a:spcBef>
                <a:spcPts val="1600"/>
              </a:spcBef>
              <a:spcAft>
                <a:spcPts val="1600"/>
              </a:spcAft>
              <a:buNone/>
            </a:pPr>
            <a:r>
              <a:t/>
            </a:r>
            <a:endParaRPr/>
          </a:p>
        </p:txBody>
      </p:sp>
      <p:sp>
        <p:nvSpPr>
          <p:cNvPr id="789" name="Google Shape;789;p82"/>
          <p:cNvSpPr txBox="1"/>
          <p:nvPr/>
        </p:nvSpPr>
        <p:spPr>
          <a:xfrm>
            <a:off x="6128625" y="4096800"/>
            <a:ext cx="3000000" cy="1046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https://colab.research.google.com/drive/1rB1xsYvWZ4Z-peFHJE1zahK9LTCSvwx9#scrollTo=cwVmdSQMfEUO&amp;line=1&amp;uniqifier=1</a:t>
            </a:r>
            <a:r>
              <a:rPr lang="e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Neural Network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a:t>
            </a:r>
            <a:endParaRPr/>
          </a:p>
        </p:txBody>
      </p:sp>
      <p:sp>
        <p:nvSpPr>
          <p:cNvPr id="800" name="Google Shape;800;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Origins: Neural Network was trying to mimic the brain.</a:t>
            </a:r>
            <a:endParaRPr/>
          </a:p>
          <a:p>
            <a:pPr indent="0" lvl="0" marL="0" rtl="0" algn="l">
              <a:spcBef>
                <a:spcPts val="1600"/>
              </a:spcBef>
              <a:spcAft>
                <a:spcPts val="0"/>
              </a:spcAft>
              <a:buNone/>
            </a:pPr>
            <a:r>
              <a:rPr lang="en"/>
              <a:t>Was widely used in 80s and early 90s; popularity diminished in late 90s.</a:t>
            </a:r>
            <a:endParaRPr/>
          </a:p>
          <a:p>
            <a:pPr indent="0" lvl="0" marL="0" rtl="0" algn="l">
              <a:spcBef>
                <a:spcPts val="1600"/>
              </a:spcBef>
              <a:spcAft>
                <a:spcPts val="0"/>
              </a:spcAft>
              <a:buNone/>
            </a:pPr>
            <a:r>
              <a:rPr lang="en"/>
              <a:t>Recent resurgence: State-of-the-art technique for many applications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A single-layer perceptron is the basic unit of a neural network.</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a:t>
            </a:r>
            <a:r>
              <a:rPr lang="en"/>
              <a:t> Neural Networks</a:t>
            </a:r>
            <a:endParaRPr/>
          </a:p>
        </p:txBody>
      </p:sp>
      <p:sp>
        <p:nvSpPr>
          <p:cNvPr id="806" name="Google Shape;806;p8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A biological neural network (such as the one we have in our brain) is composed of a large number of nerve cells called </a:t>
            </a:r>
            <a:r>
              <a:rPr b="1" lang="en" sz="1100"/>
              <a:t>neurons</a:t>
            </a:r>
            <a:r>
              <a:rPr lang="en" sz="1100"/>
              <a:t>.</a:t>
            </a:r>
            <a:endParaRPr sz="1100"/>
          </a:p>
          <a:p>
            <a:pPr indent="0" lvl="0" marL="0" rtl="0" algn="l">
              <a:spcBef>
                <a:spcPts val="1600"/>
              </a:spcBef>
              <a:spcAft>
                <a:spcPts val="0"/>
              </a:spcAft>
              <a:buClr>
                <a:schemeClr val="dk1"/>
              </a:buClr>
              <a:buSzPts val="1100"/>
              <a:buFont typeface="Arial"/>
              <a:buNone/>
            </a:pPr>
            <a:r>
              <a:rPr lang="en" sz="1100"/>
              <a:t>Each neuron receives electrical signals (impulses) from its neighboring neurons via fibers called </a:t>
            </a:r>
            <a:r>
              <a:rPr b="1" lang="en" sz="1100"/>
              <a:t>dendrites</a:t>
            </a:r>
            <a:r>
              <a:rPr lang="en" sz="1100"/>
              <a:t>. When the total sum of its incoming signals exceeds some threshold, the neuron “fires” its own signal via long fibers called axons that are connected to the dendrites of other neurons.</a:t>
            </a:r>
            <a:endParaRPr sz="1100"/>
          </a:p>
          <a:p>
            <a:pPr indent="0" lvl="0" marL="0" rtl="0" algn="l">
              <a:spcBef>
                <a:spcPts val="1600"/>
              </a:spcBef>
              <a:spcAft>
                <a:spcPts val="1600"/>
              </a:spcAft>
              <a:buNone/>
            </a:pPr>
            <a:r>
              <a:rPr lang="en" sz="1100"/>
              <a:t>The junction between two neurons is called a </a:t>
            </a:r>
            <a:r>
              <a:rPr b="1" lang="en" sz="1100"/>
              <a:t>synapse</a:t>
            </a:r>
            <a:r>
              <a:rPr lang="en" sz="1100"/>
              <a:t>. On average, each neuron is connected to about 7,000 synapses, which demonstrates the high connectivity of the network we have in our brain. When we learn new associations between two concepts, the synaptic strength between the neurons that represent these concepts is strengthened. This phenomenon is known as Hebb’s rule (1949) that states “Cells that fire together wire together”.</a:t>
            </a:r>
            <a:endParaRPr sz="1100"/>
          </a:p>
        </p:txBody>
      </p:sp>
      <p:pic>
        <p:nvPicPr>
          <p:cNvPr id="807" name="Google Shape;807;p85"/>
          <p:cNvPicPr preferRelativeResize="0"/>
          <p:nvPr/>
        </p:nvPicPr>
        <p:blipFill>
          <a:blip r:embed="rId3">
            <a:alphaModFix/>
          </a:blip>
          <a:stretch>
            <a:fillRect/>
          </a:stretch>
        </p:blipFill>
        <p:spPr>
          <a:xfrm>
            <a:off x="4817000" y="1503435"/>
            <a:ext cx="4208526" cy="2714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Perceptron Model</a:t>
            </a:r>
            <a:endParaRPr/>
          </a:p>
        </p:txBody>
      </p:sp>
      <p:pic>
        <p:nvPicPr>
          <p:cNvPr id="813" name="Google Shape;813;p86"/>
          <p:cNvPicPr preferRelativeResize="0"/>
          <p:nvPr/>
        </p:nvPicPr>
        <p:blipFill>
          <a:blip r:embed="rId3">
            <a:alphaModFix/>
          </a:blip>
          <a:stretch>
            <a:fillRect/>
          </a:stretch>
        </p:blipFill>
        <p:spPr>
          <a:xfrm>
            <a:off x="3999200" y="1550100"/>
            <a:ext cx="4737701" cy="2043300"/>
          </a:xfrm>
          <a:prstGeom prst="rect">
            <a:avLst/>
          </a:prstGeom>
          <a:noFill/>
          <a:ln>
            <a:noFill/>
          </a:ln>
        </p:spPr>
      </p:pic>
      <p:sp>
        <p:nvSpPr>
          <p:cNvPr id="814" name="Google Shape;814;p86"/>
          <p:cNvSpPr txBox="1"/>
          <p:nvPr/>
        </p:nvSpPr>
        <p:spPr>
          <a:xfrm>
            <a:off x="402200" y="1078850"/>
            <a:ext cx="3411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Each input neuron xᵢ is connected to the perceptron via a link whose strength is represented by a weight wᵢ. Inputs with higher weights have a larger influence on the perceptron’s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generally, the perceptron applies an activation function f(z) on the net input that generates its output.</a:t>
            </a:r>
            <a:endParaRPr/>
          </a:p>
        </p:txBody>
      </p:sp>
      <p:sp>
        <p:nvSpPr>
          <p:cNvPr id="815" name="Google Shape;815;p86"/>
          <p:cNvSpPr txBox="1"/>
          <p:nvPr/>
        </p:nvSpPr>
        <p:spPr>
          <a:xfrm>
            <a:off x="4116700" y="1291800"/>
            <a:ext cx="27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a:t>
            </a:r>
            <a:endParaRPr/>
          </a:p>
        </p:txBody>
      </p:sp>
      <p:sp>
        <p:nvSpPr>
          <p:cNvPr id="816" name="Google Shape;816;p86"/>
          <p:cNvSpPr txBox="1"/>
          <p:nvPr/>
        </p:nvSpPr>
        <p:spPr>
          <a:xfrm>
            <a:off x="7954200" y="1940050"/>
            <a:ext cx="11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a:t>
            </a:r>
            <a:endParaRPr/>
          </a:p>
        </p:txBody>
      </p:sp>
      <p:pic>
        <p:nvPicPr>
          <p:cNvPr id="817" name="Google Shape;817;p86"/>
          <p:cNvPicPr preferRelativeResize="0"/>
          <p:nvPr/>
        </p:nvPicPr>
        <p:blipFill rotWithShape="1">
          <a:blip r:embed="rId4">
            <a:alphaModFix/>
          </a:blip>
          <a:srcRect b="0" l="21451" r="26021" t="0"/>
          <a:stretch/>
        </p:blipFill>
        <p:spPr>
          <a:xfrm>
            <a:off x="702651" y="3263975"/>
            <a:ext cx="2810700" cy="1804150"/>
          </a:xfrm>
          <a:prstGeom prst="rect">
            <a:avLst/>
          </a:prstGeom>
          <a:noFill/>
          <a:ln>
            <a:noFill/>
          </a:ln>
        </p:spPr>
      </p:pic>
      <p:sp>
        <p:nvSpPr>
          <p:cNvPr id="818" name="Google Shape;818;p86"/>
          <p:cNvSpPr txBox="1"/>
          <p:nvPr/>
        </p:nvSpPr>
        <p:spPr>
          <a:xfrm>
            <a:off x="3697475" y="37905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sign function is a function whose value is -1 for negative inputs and 1 for non-negative inputs. We can also use sigmoid function. </a:t>
            </a:r>
            <a:endParaRPr/>
          </a:p>
        </p:txBody>
      </p:sp>
      <p:pic>
        <p:nvPicPr>
          <p:cNvPr id="819" name="Google Shape;819;p86"/>
          <p:cNvPicPr preferRelativeResize="0"/>
          <p:nvPr/>
        </p:nvPicPr>
        <p:blipFill>
          <a:blip r:embed="rId5">
            <a:alphaModFix/>
          </a:blip>
          <a:stretch>
            <a:fillRect/>
          </a:stretch>
        </p:blipFill>
        <p:spPr>
          <a:xfrm>
            <a:off x="6537301" y="3619875"/>
            <a:ext cx="1825950" cy="13664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Model: Stack Neurons Together by Layers</a:t>
            </a:r>
            <a:endParaRPr/>
          </a:p>
        </p:txBody>
      </p:sp>
      <p:pic>
        <p:nvPicPr>
          <p:cNvPr id="825" name="Google Shape;825;p87"/>
          <p:cNvPicPr preferRelativeResize="0"/>
          <p:nvPr/>
        </p:nvPicPr>
        <p:blipFill>
          <a:blip r:embed="rId3">
            <a:alphaModFix/>
          </a:blip>
          <a:stretch>
            <a:fillRect/>
          </a:stretch>
        </p:blipFill>
        <p:spPr>
          <a:xfrm>
            <a:off x="2452688" y="1335725"/>
            <a:ext cx="4238625" cy="2524125"/>
          </a:xfrm>
          <a:prstGeom prst="rect">
            <a:avLst/>
          </a:prstGeom>
          <a:noFill/>
          <a:ln>
            <a:noFill/>
          </a:ln>
        </p:spPr>
      </p:pic>
      <p:sp>
        <p:nvSpPr>
          <p:cNvPr id="826" name="Google Shape;826;p87"/>
          <p:cNvSpPr txBox="1"/>
          <p:nvPr/>
        </p:nvSpPr>
        <p:spPr>
          <a:xfrm>
            <a:off x="2228700"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827" name="Google Shape;827;p87"/>
          <p:cNvSpPr txBox="1"/>
          <p:nvPr/>
        </p:nvSpPr>
        <p:spPr>
          <a:xfrm>
            <a:off x="2228700"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p:txBody>
      </p:sp>
      <p:sp>
        <p:nvSpPr>
          <p:cNvPr id="828" name="Google Shape;828;p87"/>
          <p:cNvSpPr txBox="1"/>
          <p:nvPr/>
        </p:nvSpPr>
        <p:spPr>
          <a:xfrm>
            <a:off x="2228700"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829" name="Google Shape;829;p87"/>
          <p:cNvSpPr txBox="1"/>
          <p:nvPr/>
        </p:nvSpPr>
        <p:spPr>
          <a:xfrm>
            <a:off x="2228700"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830" name="Google Shape;830;p87"/>
          <p:cNvSpPr txBox="1"/>
          <p:nvPr/>
        </p:nvSpPr>
        <p:spPr>
          <a:xfrm>
            <a:off x="2228700"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Model: Stack Neurons Together by Layers</a:t>
            </a:r>
            <a:endParaRPr/>
          </a:p>
        </p:txBody>
      </p:sp>
      <p:pic>
        <p:nvPicPr>
          <p:cNvPr id="836" name="Google Shape;836;p88"/>
          <p:cNvPicPr preferRelativeResize="0"/>
          <p:nvPr/>
        </p:nvPicPr>
        <p:blipFill>
          <a:blip r:embed="rId3">
            <a:alphaModFix/>
          </a:blip>
          <a:stretch>
            <a:fillRect/>
          </a:stretch>
        </p:blipFill>
        <p:spPr>
          <a:xfrm>
            <a:off x="2452688" y="1335725"/>
            <a:ext cx="4238625" cy="2524125"/>
          </a:xfrm>
          <a:prstGeom prst="rect">
            <a:avLst/>
          </a:prstGeom>
          <a:noFill/>
          <a:ln>
            <a:noFill/>
          </a:ln>
        </p:spPr>
      </p:pic>
      <p:sp>
        <p:nvSpPr>
          <p:cNvPr id="837" name="Google Shape;837;p88"/>
          <p:cNvSpPr txBox="1"/>
          <p:nvPr/>
        </p:nvSpPr>
        <p:spPr>
          <a:xfrm>
            <a:off x="2228700"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838" name="Google Shape;838;p88"/>
          <p:cNvSpPr txBox="1"/>
          <p:nvPr/>
        </p:nvSpPr>
        <p:spPr>
          <a:xfrm>
            <a:off x="2228700"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p:txBody>
      </p:sp>
      <p:sp>
        <p:nvSpPr>
          <p:cNvPr id="839" name="Google Shape;839;p88"/>
          <p:cNvSpPr txBox="1"/>
          <p:nvPr/>
        </p:nvSpPr>
        <p:spPr>
          <a:xfrm>
            <a:off x="2228700"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840" name="Google Shape;840;p88"/>
          <p:cNvSpPr txBox="1"/>
          <p:nvPr/>
        </p:nvSpPr>
        <p:spPr>
          <a:xfrm>
            <a:off x="2228700"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841" name="Google Shape;841;p88"/>
          <p:cNvSpPr txBox="1"/>
          <p:nvPr/>
        </p:nvSpPr>
        <p:spPr>
          <a:xfrm>
            <a:off x="2228700"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842" name="Google Shape;842;p88"/>
          <p:cNvSpPr/>
          <p:nvPr/>
        </p:nvSpPr>
        <p:spPr>
          <a:xfrm>
            <a:off x="2077275" y="1362775"/>
            <a:ext cx="624600" cy="24510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8"/>
          <p:cNvSpPr txBox="1"/>
          <p:nvPr/>
        </p:nvSpPr>
        <p:spPr>
          <a:xfrm>
            <a:off x="1966125" y="395580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Inputs</a:t>
            </a:r>
            <a:endParaRPr/>
          </a:p>
        </p:txBody>
      </p:sp>
      <p:sp>
        <p:nvSpPr>
          <p:cNvPr id="844" name="Google Shape;844;p88"/>
          <p:cNvSpPr/>
          <p:nvPr/>
        </p:nvSpPr>
        <p:spPr>
          <a:xfrm>
            <a:off x="3567800" y="1346250"/>
            <a:ext cx="383100" cy="2451000"/>
          </a:xfrm>
          <a:prstGeom prst="roundRect">
            <a:avLst>
              <a:gd fmla="val 16667" name="adj"/>
            </a:avLst>
          </a:prstGeom>
          <a:solidFill>
            <a:srgbClr val="F3F3F3"/>
          </a:solidFill>
          <a:ln cap="flat" cmpd="sng" w="9525">
            <a:solidFill>
              <a:srgbClr val="D42E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8"/>
          <p:cNvSpPr txBox="1"/>
          <p:nvPr/>
        </p:nvSpPr>
        <p:spPr>
          <a:xfrm>
            <a:off x="3619725"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846" name="Google Shape;846;p88"/>
          <p:cNvSpPr txBox="1"/>
          <p:nvPr/>
        </p:nvSpPr>
        <p:spPr>
          <a:xfrm>
            <a:off x="3619725"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endParaRPr baseline="-25000" i="1">
              <a:latin typeface="Georgia"/>
              <a:ea typeface="Georgia"/>
              <a:cs typeface="Georgia"/>
              <a:sym typeface="Georgia"/>
            </a:endParaRPr>
          </a:p>
        </p:txBody>
      </p:sp>
      <p:sp>
        <p:nvSpPr>
          <p:cNvPr id="847" name="Google Shape;847;p88"/>
          <p:cNvSpPr txBox="1"/>
          <p:nvPr/>
        </p:nvSpPr>
        <p:spPr>
          <a:xfrm>
            <a:off x="3619725"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848" name="Google Shape;848;p88"/>
          <p:cNvSpPr txBox="1"/>
          <p:nvPr/>
        </p:nvSpPr>
        <p:spPr>
          <a:xfrm>
            <a:off x="3619725"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849" name="Google Shape;849;p88"/>
          <p:cNvSpPr txBox="1"/>
          <p:nvPr/>
        </p:nvSpPr>
        <p:spPr>
          <a:xfrm>
            <a:off x="3619725"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850" name="Google Shape;850;p88"/>
          <p:cNvSpPr txBox="1"/>
          <p:nvPr/>
        </p:nvSpPr>
        <p:spPr>
          <a:xfrm>
            <a:off x="3335900" y="395580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Outputs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Model: Stack Neurons Together by Layers</a:t>
            </a:r>
            <a:endParaRPr/>
          </a:p>
        </p:txBody>
      </p:sp>
      <p:pic>
        <p:nvPicPr>
          <p:cNvPr id="856" name="Google Shape;856;p89"/>
          <p:cNvPicPr preferRelativeResize="0"/>
          <p:nvPr/>
        </p:nvPicPr>
        <p:blipFill>
          <a:blip r:embed="rId3">
            <a:alphaModFix/>
          </a:blip>
          <a:stretch>
            <a:fillRect/>
          </a:stretch>
        </p:blipFill>
        <p:spPr>
          <a:xfrm>
            <a:off x="2452688" y="1335725"/>
            <a:ext cx="4238625" cy="2524125"/>
          </a:xfrm>
          <a:prstGeom prst="rect">
            <a:avLst/>
          </a:prstGeom>
          <a:noFill/>
          <a:ln>
            <a:noFill/>
          </a:ln>
        </p:spPr>
      </p:pic>
      <p:sp>
        <p:nvSpPr>
          <p:cNvPr id="857" name="Google Shape;857;p89"/>
          <p:cNvSpPr txBox="1"/>
          <p:nvPr/>
        </p:nvSpPr>
        <p:spPr>
          <a:xfrm>
            <a:off x="3229525" y="385985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Inputs</a:t>
            </a:r>
            <a:endParaRPr/>
          </a:p>
        </p:txBody>
      </p:sp>
      <p:grpSp>
        <p:nvGrpSpPr>
          <p:cNvPr id="858" name="Google Shape;858;p89"/>
          <p:cNvGrpSpPr/>
          <p:nvPr/>
        </p:nvGrpSpPr>
        <p:grpSpPr>
          <a:xfrm>
            <a:off x="4558400" y="1346250"/>
            <a:ext cx="492025" cy="2451000"/>
            <a:chOff x="3567800" y="1346250"/>
            <a:chExt cx="492025" cy="2451000"/>
          </a:xfrm>
        </p:grpSpPr>
        <p:sp>
          <p:nvSpPr>
            <p:cNvPr id="859" name="Google Shape;859;p89"/>
            <p:cNvSpPr/>
            <p:nvPr/>
          </p:nvSpPr>
          <p:spPr>
            <a:xfrm>
              <a:off x="3567800" y="1346250"/>
              <a:ext cx="383100" cy="2451000"/>
            </a:xfrm>
            <a:prstGeom prst="roundRect">
              <a:avLst>
                <a:gd fmla="val 16667" name="adj"/>
              </a:avLst>
            </a:prstGeom>
            <a:solidFill>
              <a:srgbClr val="F3F3F3"/>
            </a:solidFill>
            <a:ln cap="flat" cmpd="sng" w="9525">
              <a:solidFill>
                <a:srgbClr val="D42E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9"/>
            <p:cNvSpPr txBox="1"/>
            <p:nvPr/>
          </p:nvSpPr>
          <p:spPr>
            <a:xfrm>
              <a:off x="3619725"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861" name="Google Shape;861;p89"/>
            <p:cNvSpPr txBox="1"/>
            <p:nvPr/>
          </p:nvSpPr>
          <p:spPr>
            <a:xfrm>
              <a:off x="3619725"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endParaRPr baseline="-25000" i="1">
                <a:latin typeface="Georgia"/>
                <a:ea typeface="Georgia"/>
                <a:cs typeface="Georgia"/>
                <a:sym typeface="Georgia"/>
              </a:endParaRPr>
            </a:p>
          </p:txBody>
        </p:sp>
        <p:sp>
          <p:nvSpPr>
            <p:cNvPr id="862" name="Google Shape;862;p89"/>
            <p:cNvSpPr txBox="1"/>
            <p:nvPr/>
          </p:nvSpPr>
          <p:spPr>
            <a:xfrm>
              <a:off x="3619725"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863" name="Google Shape;863;p89"/>
            <p:cNvSpPr txBox="1"/>
            <p:nvPr/>
          </p:nvSpPr>
          <p:spPr>
            <a:xfrm>
              <a:off x="3619725"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864" name="Google Shape;864;p89"/>
            <p:cNvSpPr txBox="1"/>
            <p:nvPr/>
          </p:nvSpPr>
          <p:spPr>
            <a:xfrm>
              <a:off x="3619725"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grpSp>
        <p:nvGrpSpPr>
          <p:cNvPr id="865" name="Google Shape;865;p89"/>
          <p:cNvGrpSpPr/>
          <p:nvPr/>
        </p:nvGrpSpPr>
        <p:grpSpPr>
          <a:xfrm>
            <a:off x="3468450" y="1346250"/>
            <a:ext cx="490800" cy="2451000"/>
            <a:chOff x="1447950" y="1362775"/>
            <a:chExt cx="490800" cy="2451000"/>
          </a:xfrm>
        </p:grpSpPr>
        <p:sp>
          <p:nvSpPr>
            <p:cNvPr id="866" name="Google Shape;866;p89"/>
            <p:cNvSpPr/>
            <p:nvPr/>
          </p:nvSpPr>
          <p:spPr>
            <a:xfrm>
              <a:off x="1447950" y="1362775"/>
              <a:ext cx="378600" cy="24510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9"/>
            <p:cNvSpPr txBox="1"/>
            <p:nvPr/>
          </p:nvSpPr>
          <p:spPr>
            <a:xfrm>
              <a:off x="1498650"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868" name="Google Shape;868;p89"/>
            <p:cNvSpPr txBox="1"/>
            <p:nvPr/>
          </p:nvSpPr>
          <p:spPr>
            <a:xfrm>
              <a:off x="1498650"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p:txBody>
        </p:sp>
        <p:sp>
          <p:nvSpPr>
            <p:cNvPr id="869" name="Google Shape;869;p89"/>
            <p:cNvSpPr txBox="1"/>
            <p:nvPr/>
          </p:nvSpPr>
          <p:spPr>
            <a:xfrm>
              <a:off x="1498650"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870" name="Google Shape;870;p89"/>
            <p:cNvSpPr txBox="1"/>
            <p:nvPr/>
          </p:nvSpPr>
          <p:spPr>
            <a:xfrm>
              <a:off x="1498650"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871" name="Google Shape;871;p89"/>
            <p:cNvSpPr txBox="1"/>
            <p:nvPr/>
          </p:nvSpPr>
          <p:spPr>
            <a:xfrm>
              <a:off x="1498650"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
        <p:nvSpPr>
          <p:cNvPr id="872" name="Google Shape;872;p89"/>
          <p:cNvSpPr txBox="1"/>
          <p:nvPr/>
        </p:nvSpPr>
        <p:spPr>
          <a:xfrm>
            <a:off x="4320125" y="385985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Outputs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Model: Stack Neurons Together by Layers</a:t>
            </a:r>
            <a:endParaRPr/>
          </a:p>
        </p:txBody>
      </p:sp>
      <p:pic>
        <p:nvPicPr>
          <p:cNvPr id="878" name="Google Shape;878;p90"/>
          <p:cNvPicPr preferRelativeResize="0"/>
          <p:nvPr/>
        </p:nvPicPr>
        <p:blipFill>
          <a:blip r:embed="rId3">
            <a:alphaModFix/>
          </a:blip>
          <a:stretch>
            <a:fillRect/>
          </a:stretch>
        </p:blipFill>
        <p:spPr>
          <a:xfrm>
            <a:off x="2452688" y="1335725"/>
            <a:ext cx="4238625" cy="2524125"/>
          </a:xfrm>
          <a:prstGeom prst="rect">
            <a:avLst/>
          </a:prstGeom>
          <a:noFill/>
          <a:ln>
            <a:noFill/>
          </a:ln>
        </p:spPr>
      </p:pic>
      <p:sp>
        <p:nvSpPr>
          <p:cNvPr id="879" name="Google Shape;879;p90"/>
          <p:cNvSpPr txBox="1"/>
          <p:nvPr/>
        </p:nvSpPr>
        <p:spPr>
          <a:xfrm>
            <a:off x="4332050" y="391080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Inputs</a:t>
            </a:r>
            <a:endParaRPr/>
          </a:p>
        </p:txBody>
      </p:sp>
      <p:grpSp>
        <p:nvGrpSpPr>
          <p:cNvPr id="880" name="Google Shape;880;p90"/>
          <p:cNvGrpSpPr/>
          <p:nvPr/>
        </p:nvGrpSpPr>
        <p:grpSpPr>
          <a:xfrm>
            <a:off x="4552525" y="1346250"/>
            <a:ext cx="490800" cy="2451000"/>
            <a:chOff x="1447950" y="1362775"/>
            <a:chExt cx="490800" cy="2451000"/>
          </a:xfrm>
        </p:grpSpPr>
        <p:sp>
          <p:nvSpPr>
            <p:cNvPr id="881" name="Google Shape;881;p90"/>
            <p:cNvSpPr/>
            <p:nvPr/>
          </p:nvSpPr>
          <p:spPr>
            <a:xfrm>
              <a:off x="1447950" y="1362775"/>
              <a:ext cx="378600" cy="24510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0"/>
            <p:cNvSpPr txBox="1"/>
            <p:nvPr/>
          </p:nvSpPr>
          <p:spPr>
            <a:xfrm>
              <a:off x="1498650" y="13959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883" name="Google Shape;883;p90"/>
            <p:cNvSpPr txBox="1"/>
            <p:nvPr/>
          </p:nvSpPr>
          <p:spPr>
            <a:xfrm>
              <a:off x="1498650" y="17517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p:txBody>
        </p:sp>
        <p:sp>
          <p:nvSpPr>
            <p:cNvPr id="884" name="Google Shape;884;p90"/>
            <p:cNvSpPr txBox="1"/>
            <p:nvPr/>
          </p:nvSpPr>
          <p:spPr>
            <a:xfrm>
              <a:off x="1498650" y="21519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885" name="Google Shape;885;p90"/>
            <p:cNvSpPr txBox="1"/>
            <p:nvPr/>
          </p:nvSpPr>
          <p:spPr>
            <a:xfrm>
              <a:off x="1498650" y="3303800"/>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n</a:t>
              </a:r>
              <a:endParaRPr baseline="-25000" i="1">
                <a:latin typeface="Georgia"/>
                <a:ea typeface="Georgia"/>
                <a:cs typeface="Georgia"/>
                <a:sym typeface="Georgia"/>
              </a:endParaRPr>
            </a:p>
          </p:txBody>
        </p:sp>
        <p:sp>
          <p:nvSpPr>
            <p:cNvPr id="886" name="Google Shape;886;p90"/>
            <p:cNvSpPr txBox="1"/>
            <p:nvPr/>
          </p:nvSpPr>
          <p:spPr>
            <a:xfrm>
              <a:off x="1498650" y="2749175"/>
              <a:ext cx="4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
        <p:nvSpPr>
          <p:cNvPr id="887" name="Google Shape;887;p90"/>
          <p:cNvSpPr txBox="1"/>
          <p:nvPr/>
        </p:nvSpPr>
        <p:spPr>
          <a:xfrm>
            <a:off x="5971525" y="3859850"/>
            <a:ext cx="84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Outputs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 (Breiman et al., 1984)</a:t>
            </a:r>
            <a:endParaRPr/>
          </a:p>
        </p:txBody>
      </p:sp>
      <p:sp>
        <p:nvSpPr>
          <p:cNvPr id="299" name="Google Shape;299;p55"/>
          <p:cNvSpPr txBox="1"/>
          <p:nvPr>
            <p:ph idx="1" type="body"/>
          </p:nvPr>
        </p:nvSpPr>
        <p:spPr>
          <a:xfrm>
            <a:off x="311700" y="1152475"/>
            <a:ext cx="435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Algorithm:</a:t>
            </a:r>
            <a:endParaRPr sz="1200"/>
          </a:p>
          <a:p>
            <a:pPr indent="-304800" lvl="0" marL="457200" rtl="0" algn="l">
              <a:spcBef>
                <a:spcPts val="1600"/>
              </a:spcBef>
              <a:spcAft>
                <a:spcPts val="0"/>
              </a:spcAft>
              <a:buSzPts val="1200"/>
              <a:buChar char="●"/>
            </a:pPr>
            <a:r>
              <a:rPr lang="en" sz="1200"/>
              <a:t>Step-1: Begin the tree with the root node, says S, which contains the complete dataset.</a:t>
            </a:r>
            <a:endParaRPr sz="1200"/>
          </a:p>
          <a:p>
            <a:pPr indent="-304800" lvl="0" marL="457200" rtl="0" algn="l">
              <a:spcBef>
                <a:spcPts val="0"/>
              </a:spcBef>
              <a:spcAft>
                <a:spcPts val="0"/>
              </a:spcAft>
              <a:buSzPts val="1200"/>
              <a:buChar char="●"/>
            </a:pPr>
            <a:r>
              <a:rPr lang="en" sz="1200"/>
              <a:t>Step-2: Find the best attribute in the dataset using </a:t>
            </a:r>
            <a:r>
              <a:rPr b="1" lang="en" sz="1200"/>
              <a:t>Attribute Selection Measure (ASM)</a:t>
            </a:r>
            <a:r>
              <a:rPr lang="en" sz="1200"/>
              <a:t>.</a:t>
            </a:r>
            <a:endParaRPr sz="1200"/>
          </a:p>
          <a:p>
            <a:pPr indent="-304800" lvl="0" marL="457200" rtl="0" algn="l">
              <a:spcBef>
                <a:spcPts val="0"/>
              </a:spcBef>
              <a:spcAft>
                <a:spcPts val="0"/>
              </a:spcAft>
              <a:buSzPts val="1200"/>
              <a:buChar char="●"/>
            </a:pPr>
            <a:r>
              <a:rPr lang="en" sz="1200"/>
              <a:t>Step-3: Divide the S into subsets that contains possible values for the best attributes.</a:t>
            </a:r>
            <a:endParaRPr sz="1200"/>
          </a:p>
          <a:p>
            <a:pPr indent="-304800" lvl="0" marL="457200" rtl="0" algn="l">
              <a:spcBef>
                <a:spcPts val="0"/>
              </a:spcBef>
              <a:spcAft>
                <a:spcPts val="0"/>
              </a:spcAft>
              <a:buSzPts val="1200"/>
              <a:buChar char="●"/>
            </a:pPr>
            <a:r>
              <a:rPr lang="en" sz="1200"/>
              <a:t>Step-4: Generate the decision tree node, which contains the best attribute.</a:t>
            </a:r>
            <a:endParaRPr sz="1200"/>
          </a:p>
          <a:p>
            <a:pPr indent="-304800" lvl="0" marL="457200" rtl="0" algn="l">
              <a:spcBef>
                <a:spcPts val="0"/>
              </a:spcBef>
              <a:spcAft>
                <a:spcPts val="0"/>
              </a:spcAft>
              <a:buSzPts val="1200"/>
              <a:buChar char="●"/>
            </a:pPr>
            <a:r>
              <a:rPr lang="en" sz="1200"/>
              <a:t>Step-5: Recursively make new decision trees using the subsets of the dataset created in step -3. Continue this process until a stage is reached where you cannot further classify the nodes and called the final node as a leaf node.</a:t>
            </a:r>
            <a:endParaRPr sz="1200"/>
          </a:p>
          <a:p>
            <a:pPr indent="0" lvl="0" marL="0" rtl="0" algn="l">
              <a:spcBef>
                <a:spcPts val="1600"/>
              </a:spcBef>
              <a:spcAft>
                <a:spcPts val="1600"/>
              </a:spcAft>
              <a:buNone/>
            </a:pPr>
            <a:r>
              <a:t/>
            </a:r>
            <a:endParaRPr/>
          </a:p>
        </p:txBody>
      </p:sp>
      <p:pic>
        <p:nvPicPr>
          <p:cNvPr id="300" name="Google Shape;300;p55"/>
          <p:cNvPicPr preferRelativeResize="0"/>
          <p:nvPr/>
        </p:nvPicPr>
        <p:blipFill>
          <a:blip r:embed="rId3">
            <a:alphaModFix/>
          </a:blip>
          <a:stretch>
            <a:fillRect/>
          </a:stretch>
        </p:blipFill>
        <p:spPr>
          <a:xfrm>
            <a:off x="4722375" y="1542975"/>
            <a:ext cx="3975626" cy="2587926"/>
          </a:xfrm>
          <a:prstGeom prst="rect">
            <a:avLst/>
          </a:prstGeom>
          <a:noFill/>
          <a:ln>
            <a:noFill/>
          </a:ln>
        </p:spPr>
      </p:pic>
      <p:cxnSp>
        <p:nvCxnSpPr>
          <p:cNvPr id="301" name="Google Shape;301;p55"/>
          <p:cNvCxnSpPr/>
          <p:nvPr/>
        </p:nvCxnSpPr>
        <p:spPr>
          <a:xfrm flipH="1">
            <a:off x="7538566" y="2336128"/>
            <a:ext cx="317700" cy="131100"/>
          </a:xfrm>
          <a:prstGeom prst="straightConnector1">
            <a:avLst/>
          </a:prstGeom>
          <a:noFill/>
          <a:ln cap="flat" cmpd="sng" w="19050">
            <a:solidFill>
              <a:srgbClr val="595959"/>
            </a:solidFill>
            <a:prstDash val="solid"/>
            <a:round/>
            <a:headEnd len="med" w="med" type="none"/>
            <a:tailEnd len="med" w="med" type="none"/>
          </a:ln>
        </p:spPr>
      </p:cxnSp>
      <p:cxnSp>
        <p:nvCxnSpPr>
          <p:cNvPr id="302" name="Google Shape;302;p55"/>
          <p:cNvCxnSpPr/>
          <p:nvPr/>
        </p:nvCxnSpPr>
        <p:spPr>
          <a:xfrm flipH="1">
            <a:off x="5996063" y="2950886"/>
            <a:ext cx="317700" cy="131100"/>
          </a:xfrm>
          <a:prstGeom prst="straightConnector1">
            <a:avLst/>
          </a:prstGeom>
          <a:noFill/>
          <a:ln cap="flat" cmpd="sng" w="19050">
            <a:solidFill>
              <a:srgbClr val="595959"/>
            </a:solidFill>
            <a:prstDash val="solid"/>
            <a:round/>
            <a:headEnd len="med" w="med" type="none"/>
            <a:tailEnd len="med" w="med" type="none"/>
          </a:ln>
        </p:spPr>
      </p:cxnSp>
      <p:cxnSp>
        <p:nvCxnSpPr>
          <p:cNvPr id="303" name="Google Shape;303;p55"/>
          <p:cNvCxnSpPr/>
          <p:nvPr/>
        </p:nvCxnSpPr>
        <p:spPr>
          <a:xfrm flipH="1">
            <a:off x="7242097" y="3096492"/>
            <a:ext cx="282600" cy="209100"/>
          </a:xfrm>
          <a:prstGeom prst="straightConnector1">
            <a:avLst/>
          </a:prstGeom>
          <a:noFill/>
          <a:ln cap="flat" cmpd="sng" w="19050">
            <a:solidFill>
              <a:srgbClr val="595959"/>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Neuron Model:</a:t>
            </a:r>
            <a:endParaRPr/>
          </a:p>
        </p:txBody>
      </p:sp>
      <p:pic>
        <p:nvPicPr>
          <p:cNvPr id="893" name="Google Shape;893;p91"/>
          <p:cNvPicPr preferRelativeResize="0"/>
          <p:nvPr/>
        </p:nvPicPr>
        <p:blipFill>
          <a:blip r:embed="rId3">
            <a:alphaModFix/>
          </a:blip>
          <a:stretch>
            <a:fillRect/>
          </a:stretch>
        </p:blipFill>
        <p:spPr>
          <a:xfrm>
            <a:off x="5324650" y="894100"/>
            <a:ext cx="3467100" cy="1817550"/>
          </a:xfrm>
          <a:prstGeom prst="rect">
            <a:avLst/>
          </a:prstGeom>
          <a:noFill/>
          <a:ln>
            <a:noFill/>
          </a:ln>
        </p:spPr>
      </p:pic>
      <p:pic>
        <p:nvPicPr>
          <p:cNvPr id="894" name="Google Shape;894;p91"/>
          <p:cNvPicPr preferRelativeResize="0"/>
          <p:nvPr/>
        </p:nvPicPr>
        <p:blipFill>
          <a:blip r:embed="rId4">
            <a:alphaModFix/>
          </a:blip>
          <a:stretch>
            <a:fillRect/>
          </a:stretch>
        </p:blipFill>
        <p:spPr>
          <a:xfrm>
            <a:off x="311700" y="1435625"/>
            <a:ext cx="5270800" cy="3007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a:t>
            </a:r>
            <a:endParaRPr/>
          </a:p>
        </p:txBody>
      </p:sp>
      <p:pic>
        <p:nvPicPr>
          <p:cNvPr id="900" name="Google Shape;900;p92"/>
          <p:cNvPicPr preferRelativeResize="0"/>
          <p:nvPr/>
        </p:nvPicPr>
        <p:blipFill>
          <a:blip r:embed="rId3">
            <a:alphaModFix/>
          </a:blip>
          <a:stretch>
            <a:fillRect/>
          </a:stretch>
        </p:blipFill>
        <p:spPr>
          <a:xfrm>
            <a:off x="532800" y="1070750"/>
            <a:ext cx="7284175" cy="3445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a:t>
            </a:r>
            <a:endParaRPr/>
          </a:p>
        </p:txBody>
      </p:sp>
      <p:pic>
        <p:nvPicPr>
          <p:cNvPr id="906" name="Google Shape;906;p93"/>
          <p:cNvPicPr preferRelativeResize="0"/>
          <p:nvPr/>
        </p:nvPicPr>
        <p:blipFill>
          <a:blip r:embed="rId3">
            <a:alphaModFix/>
          </a:blip>
          <a:stretch>
            <a:fillRect/>
          </a:stretch>
        </p:blipFill>
        <p:spPr>
          <a:xfrm>
            <a:off x="544150" y="2498148"/>
            <a:ext cx="6057876" cy="2150475"/>
          </a:xfrm>
          <a:prstGeom prst="rect">
            <a:avLst/>
          </a:prstGeom>
          <a:noFill/>
          <a:ln>
            <a:noFill/>
          </a:ln>
        </p:spPr>
      </p:pic>
      <p:pic>
        <p:nvPicPr>
          <p:cNvPr id="907" name="Google Shape;907;p93"/>
          <p:cNvPicPr preferRelativeResize="0"/>
          <p:nvPr/>
        </p:nvPicPr>
        <p:blipFill>
          <a:blip r:embed="rId4">
            <a:alphaModFix/>
          </a:blip>
          <a:stretch>
            <a:fillRect/>
          </a:stretch>
        </p:blipFill>
        <p:spPr>
          <a:xfrm>
            <a:off x="5029400" y="1017725"/>
            <a:ext cx="3987774" cy="1423325"/>
          </a:xfrm>
          <a:prstGeom prst="rect">
            <a:avLst/>
          </a:prstGeom>
          <a:noFill/>
          <a:ln>
            <a:noFill/>
          </a:ln>
        </p:spPr>
      </p:pic>
      <p:pic>
        <p:nvPicPr>
          <p:cNvPr id="908" name="Google Shape;908;p93"/>
          <p:cNvPicPr preferRelativeResize="0"/>
          <p:nvPr/>
        </p:nvPicPr>
        <p:blipFill>
          <a:blip r:embed="rId5">
            <a:alphaModFix/>
          </a:blip>
          <a:stretch>
            <a:fillRect/>
          </a:stretch>
        </p:blipFill>
        <p:spPr>
          <a:xfrm>
            <a:off x="1100625" y="1044238"/>
            <a:ext cx="2947804" cy="1394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Pruning </a:t>
            </a:r>
            <a:endParaRPr/>
          </a:p>
        </p:txBody>
      </p:sp>
      <p:sp>
        <p:nvSpPr>
          <p:cNvPr id="309" name="Google Shape;309;p56"/>
          <p:cNvSpPr txBox="1"/>
          <p:nvPr>
            <p:ph idx="1" type="body"/>
          </p:nvPr>
        </p:nvSpPr>
        <p:spPr>
          <a:xfrm>
            <a:off x="311700" y="1152475"/>
            <a:ext cx="46851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Pre-pruning or early stopping</a:t>
            </a:r>
            <a:endParaRPr b="1" sz="1500"/>
          </a:p>
          <a:p>
            <a:pPr indent="0" lvl="0" marL="0" rtl="0" algn="l">
              <a:spcBef>
                <a:spcPts val="1600"/>
              </a:spcBef>
              <a:spcAft>
                <a:spcPts val="0"/>
              </a:spcAft>
              <a:buClr>
                <a:schemeClr val="dk1"/>
              </a:buClr>
              <a:buSzPts val="1100"/>
              <a:buFont typeface="Arial"/>
              <a:buNone/>
            </a:pPr>
            <a:r>
              <a:rPr lang="en" sz="1500"/>
              <a:t>This means stopping before the full tree is even created. We can keep making the tree until the next node doesn’t change the error rate change drastically. Whenever we see a very minor change in the error rate after building the next node, we can stop building further.</a:t>
            </a:r>
            <a:endParaRPr sz="1500"/>
          </a:p>
          <a:p>
            <a:pPr indent="-323850" lvl="0" marL="457200" rtl="0" algn="l">
              <a:spcBef>
                <a:spcPts val="1600"/>
              </a:spcBef>
              <a:spcAft>
                <a:spcPts val="0"/>
              </a:spcAft>
              <a:buSzPts val="1500"/>
              <a:buChar char="●"/>
            </a:pPr>
            <a:r>
              <a:rPr b="1" lang="en" sz="1500"/>
              <a:t>Post Pruning</a:t>
            </a:r>
            <a:endParaRPr b="1" sz="1500"/>
          </a:p>
          <a:p>
            <a:pPr indent="0" lvl="0" marL="0" rtl="0" algn="l">
              <a:spcBef>
                <a:spcPts val="1600"/>
              </a:spcBef>
              <a:spcAft>
                <a:spcPts val="0"/>
              </a:spcAft>
              <a:buClr>
                <a:schemeClr val="dk1"/>
              </a:buClr>
              <a:buSzPts val="1100"/>
              <a:buFont typeface="Arial"/>
              <a:buNone/>
            </a:pPr>
            <a:r>
              <a:rPr lang="en" sz="1500"/>
              <a:t>Creating the full tree up until we have very few data points in each set and then track backing such that the change in the error rate is not much.</a:t>
            </a:r>
            <a:endParaRPr sz="1500"/>
          </a:p>
          <a:p>
            <a:pPr indent="0" lvl="0" marL="0" rtl="0" algn="l">
              <a:spcBef>
                <a:spcPts val="1600"/>
              </a:spcBef>
              <a:spcAft>
                <a:spcPts val="1600"/>
              </a:spcAft>
              <a:buNone/>
            </a:pPr>
            <a:r>
              <a:t/>
            </a:r>
            <a:endParaRPr/>
          </a:p>
        </p:txBody>
      </p:sp>
      <p:pic>
        <p:nvPicPr>
          <p:cNvPr id="310" name="Google Shape;310;p56"/>
          <p:cNvPicPr preferRelativeResize="0"/>
          <p:nvPr/>
        </p:nvPicPr>
        <p:blipFill>
          <a:blip r:embed="rId3">
            <a:alphaModFix/>
          </a:blip>
          <a:stretch>
            <a:fillRect/>
          </a:stretch>
        </p:blipFill>
        <p:spPr>
          <a:xfrm>
            <a:off x="4850125" y="1551125"/>
            <a:ext cx="4293875" cy="1426400"/>
          </a:xfrm>
          <a:prstGeom prst="rect">
            <a:avLst/>
          </a:prstGeom>
          <a:noFill/>
          <a:ln>
            <a:noFill/>
          </a:ln>
        </p:spPr>
      </p:pic>
      <p:sp>
        <p:nvSpPr>
          <p:cNvPr id="311" name="Google Shape;311;p56"/>
          <p:cNvSpPr txBox="1"/>
          <p:nvPr/>
        </p:nvSpPr>
        <p:spPr>
          <a:xfrm>
            <a:off x="5394275" y="3145375"/>
            <a:ext cx="3222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Do you remember last time we try NOT to stop split when the </a:t>
            </a:r>
            <a:r>
              <a:rPr lang="en"/>
              <a:t>classification</a:t>
            </a:r>
            <a:r>
              <a:rPr lang="en"/>
              <a:t> error didn’t </a:t>
            </a:r>
            <a:r>
              <a:rPr lang="en"/>
              <a:t>decrease</a:t>
            </a:r>
            <a:r>
              <a:rPr lang="en"/>
              <a:t>?</a:t>
            </a:r>
            <a:endParaRPr/>
          </a:p>
        </p:txBody>
      </p:sp>
      <p:sp>
        <p:nvSpPr>
          <p:cNvPr id="312" name="Google Shape;312;p56"/>
          <p:cNvSpPr txBox="1"/>
          <p:nvPr/>
        </p:nvSpPr>
        <p:spPr>
          <a:xfrm>
            <a:off x="5334900" y="4312200"/>
            <a:ext cx="3809100" cy="831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https://colab.research.google.com/drive/1rB1xsYvWZ4Z-peFHJE1zahK9LTCSvwx9#scrollTo=2PLA2uuGlyGx&amp;line=1&amp;uniqifier=1</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sklearn.tree</a:t>
            </a:r>
            <a:endParaRPr b="1">
              <a:latin typeface="Courier New"/>
              <a:ea typeface="Courier New"/>
              <a:cs typeface="Courier New"/>
              <a:sym typeface="Courier New"/>
            </a:endParaRPr>
          </a:p>
        </p:txBody>
      </p:sp>
      <p:pic>
        <p:nvPicPr>
          <p:cNvPr id="318" name="Google Shape;318;p57"/>
          <p:cNvPicPr preferRelativeResize="0"/>
          <p:nvPr/>
        </p:nvPicPr>
        <p:blipFill>
          <a:blip r:embed="rId3">
            <a:alphaModFix/>
          </a:blip>
          <a:stretch>
            <a:fillRect/>
          </a:stretch>
        </p:blipFill>
        <p:spPr>
          <a:xfrm>
            <a:off x="311700" y="1151200"/>
            <a:ext cx="6082851" cy="2473375"/>
          </a:xfrm>
          <a:prstGeom prst="rect">
            <a:avLst/>
          </a:prstGeom>
          <a:noFill/>
          <a:ln>
            <a:noFill/>
          </a:ln>
        </p:spPr>
      </p:pic>
      <p:pic>
        <p:nvPicPr>
          <p:cNvPr id="319" name="Google Shape;319;p57"/>
          <p:cNvPicPr preferRelativeResize="0"/>
          <p:nvPr/>
        </p:nvPicPr>
        <p:blipFill>
          <a:blip r:embed="rId4">
            <a:alphaModFix/>
          </a:blip>
          <a:stretch>
            <a:fillRect/>
          </a:stretch>
        </p:blipFill>
        <p:spPr>
          <a:xfrm>
            <a:off x="311700" y="3790200"/>
            <a:ext cx="4574674" cy="93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 of Random Forest</a:t>
            </a:r>
            <a:endParaRPr/>
          </a:p>
        </p:txBody>
      </p:sp>
      <p:sp>
        <p:nvSpPr>
          <p:cNvPr id="325" name="Google Shape;325;p58"/>
          <p:cNvSpPr txBox="1"/>
          <p:nvPr>
            <p:ph idx="1" type="body"/>
          </p:nvPr>
        </p:nvSpPr>
        <p:spPr>
          <a:xfrm>
            <a:off x="311700" y="1152475"/>
            <a:ext cx="221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have many decision trees.</a:t>
            </a:r>
            <a:endParaRPr/>
          </a:p>
          <a:p>
            <a:pPr indent="0" lvl="0" marL="0" rtl="0" algn="l">
              <a:spcBef>
                <a:spcPts val="1600"/>
              </a:spcBef>
              <a:spcAft>
                <a:spcPts val="1600"/>
              </a:spcAft>
              <a:buNone/>
            </a:pPr>
            <a:r>
              <a:rPr lang="en"/>
              <a:t>But how can we have many different trees?</a:t>
            </a:r>
            <a:endParaRPr/>
          </a:p>
        </p:txBody>
      </p:sp>
      <p:pic>
        <p:nvPicPr>
          <p:cNvPr id="326" name="Google Shape;326;p58"/>
          <p:cNvPicPr preferRelativeResize="0"/>
          <p:nvPr/>
        </p:nvPicPr>
        <p:blipFill>
          <a:blip r:embed="rId3">
            <a:alphaModFix/>
          </a:blip>
          <a:stretch>
            <a:fillRect/>
          </a:stretch>
        </p:blipFill>
        <p:spPr>
          <a:xfrm>
            <a:off x="2663400" y="1467850"/>
            <a:ext cx="6423126" cy="246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Forests (Breiman, 2001; Geurts et al., 2006)</a:t>
            </a:r>
            <a:endParaRPr/>
          </a:p>
        </p:txBody>
      </p:sp>
      <p:sp>
        <p:nvSpPr>
          <p:cNvPr id="332" name="Google Shape;332;p59"/>
          <p:cNvSpPr txBox="1"/>
          <p:nvPr>
            <p:ph idx="1" type="body"/>
          </p:nvPr>
        </p:nvSpPr>
        <p:spPr>
          <a:xfrm>
            <a:off x="5717850" y="1152475"/>
            <a:ext cx="311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to standard tree:</a:t>
            </a:r>
            <a:endParaRPr/>
          </a:p>
          <a:p>
            <a:pPr indent="-304800" lvl="0" marL="457200" rtl="0" algn="l">
              <a:spcBef>
                <a:spcPts val="1600"/>
              </a:spcBef>
              <a:spcAft>
                <a:spcPts val="0"/>
              </a:spcAft>
              <a:buSzPts val="1200"/>
              <a:buChar char="●"/>
            </a:pPr>
            <a:r>
              <a:rPr lang="en" sz="1200"/>
              <a:t>Train each tree on bootstrap resample of data (Bootstrap resample of data set with N samples:</a:t>
            </a:r>
            <a:endParaRPr sz="1200"/>
          </a:p>
          <a:p>
            <a:pPr indent="-304800" lvl="0" marL="457200" rtl="0" algn="l">
              <a:spcBef>
                <a:spcPts val="0"/>
              </a:spcBef>
              <a:spcAft>
                <a:spcPts val="0"/>
              </a:spcAft>
              <a:buSzPts val="1200"/>
              <a:buChar char="●"/>
            </a:pPr>
            <a:r>
              <a:rPr lang="en" sz="1200"/>
              <a:t>Make new data set by drawing with replacement N samples; i.e., some samples will probably occur multiple times in new data set)</a:t>
            </a:r>
            <a:endParaRPr sz="1200"/>
          </a:p>
          <a:p>
            <a:pPr indent="-304800" lvl="0" marL="457200" rtl="0" algn="l">
              <a:spcBef>
                <a:spcPts val="0"/>
              </a:spcBef>
              <a:spcAft>
                <a:spcPts val="0"/>
              </a:spcAft>
              <a:buSzPts val="1200"/>
              <a:buChar char="●"/>
            </a:pPr>
            <a:r>
              <a:rPr lang="en" sz="1200"/>
              <a:t>For each split, consider only m randomly selected variables</a:t>
            </a:r>
            <a:endParaRPr sz="1200"/>
          </a:p>
          <a:p>
            <a:pPr indent="-304800" lvl="0" marL="457200" rtl="0" algn="l">
              <a:spcBef>
                <a:spcPts val="0"/>
              </a:spcBef>
              <a:spcAft>
                <a:spcPts val="0"/>
              </a:spcAft>
              <a:buSzPts val="1200"/>
              <a:buChar char="●"/>
            </a:pPr>
            <a:r>
              <a:rPr lang="en" sz="1200"/>
              <a:t>Don’t prune</a:t>
            </a:r>
            <a:endParaRPr sz="1200"/>
          </a:p>
          <a:p>
            <a:pPr indent="-304800" lvl="0" marL="457200" rtl="0" algn="l">
              <a:spcBef>
                <a:spcPts val="0"/>
              </a:spcBef>
              <a:spcAft>
                <a:spcPts val="0"/>
              </a:spcAft>
              <a:buSzPts val="1200"/>
              <a:buChar char="●"/>
            </a:pPr>
            <a:r>
              <a:rPr lang="en" sz="1200"/>
              <a:t>Fit B trees in such a way and use average or majority voting to aggregate results</a:t>
            </a:r>
            <a:endParaRPr sz="1200"/>
          </a:p>
          <a:p>
            <a:pPr indent="0" lvl="0" marL="0" rtl="0" algn="l">
              <a:spcBef>
                <a:spcPts val="1600"/>
              </a:spcBef>
              <a:spcAft>
                <a:spcPts val="1600"/>
              </a:spcAft>
              <a:buNone/>
            </a:pPr>
            <a:r>
              <a:t/>
            </a:r>
            <a:endParaRPr/>
          </a:p>
        </p:txBody>
      </p:sp>
      <p:pic>
        <p:nvPicPr>
          <p:cNvPr id="333" name="Google Shape;333;p59"/>
          <p:cNvPicPr preferRelativeResize="0"/>
          <p:nvPr/>
        </p:nvPicPr>
        <p:blipFill>
          <a:blip r:embed="rId3">
            <a:alphaModFix/>
          </a:blip>
          <a:stretch>
            <a:fillRect/>
          </a:stretch>
        </p:blipFill>
        <p:spPr>
          <a:xfrm>
            <a:off x="311700" y="1384200"/>
            <a:ext cx="5406160"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 vs. Random Forest</a:t>
            </a:r>
            <a:endParaRPr/>
          </a:p>
        </p:txBody>
      </p:sp>
      <p:sp>
        <p:nvSpPr>
          <p:cNvPr id="339" name="Google Shape;339;p60"/>
          <p:cNvSpPr txBox="1"/>
          <p:nvPr>
            <p:ph idx="1" type="body"/>
          </p:nvPr>
        </p:nvSpPr>
        <p:spPr>
          <a:xfrm>
            <a:off x="311700" y="1152475"/>
            <a:ext cx="4562100" cy="16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a:t>
            </a:r>
            <a:endParaRPr/>
          </a:p>
          <a:p>
            <a:pPr indent="-317500" lvl="0" marL="457200" rtl="0" algn="l">
              <a:spcBef>
                <a:spcPts val="1600"/>
              </a:spcBef>
              <a:spcAft>
                <a:spcPts val="0"/>
              </a:spcAft>
              <a:buClr>
                <a:srgbClr val="61BF1A"/>
              </a:buClr>
              <a:buSzPts val="1400"/>
              <a:buChar char="+"/>
            </a:pPr>
            <a:r>
              <a:rPr lang="en">
                <a:solidFill>
                  <a:srgbClr val="61BF1A"/>
                </a:solidFill>
              </a:rPr>
              <a:t>Trees yield insight into decision rules.</a:t>
            </a:r>
            <a:endParaRPr>
              <a:solidFill>
                <a:srgbClr val="61BF1A"/>
              </a:solidFill>
            </a:endParaRPr>
          </a:p>
          <a:p>
            <a:pPr indent="-317500" lvl="0" marL="457200" rtl="0" algn="l">
              <a:spcBef>
                <a:spcPts val="0"/>
              </a:spcBef>
              <a:spcAft>
                <a:spcPts val="0"/>
              </a:spcAft>
              <a:buClr>
                <a:srgbClr val="61BF1A"/>
              </a:buClr>
              <a:buSzPts val="1400"/>
              <a:buChar char="+"/>
            </a:pPr>
            <a:r>
              <a:rPr lang="en">
                <a:solidFill>
                  <a:srgbClr val="61BF1A"/>
                </a:solidFill>
              </a:rPr>
              <a:t>Rather fast.</a:t>
            </a:r>
            <a:endParaRPr>
              <a:solidFill>
                <a:srgbClr val="61BF1A"/>
              </a:solidFill>
            </a:endParaRPr>
          </a:p>
          <a:p>
            <a:pPr indent="-317500" lvl="0" marL="457200" rtl="0" algn="l">
              <a:spcBef>
                <a:spcPts val="0"/>
              </a:spcBef>
              <a:spcAft>
                <a:spcPts val="0"/>
              </a:spcAft>
              <a:buClr>
                <a:srgbClr val="61BF1A"/>
              </a:buClr>
              <a:buSzPts val="1400"/>
              <a:buChar char="+"/>
            </a:pPr>
            <a:r>
              <a:rPr lang="en">
                <a:solidFill>
                  <a:srgbClr val="61BF1A"/>
                </a:solidFill>
              </a:rPr>
              <a:t>Easy to tune parameters.</a:t>
            </a:r>
            <a:endParaRPr>
              <a:solidFill>
                <a:srgbClr val="61BF1A"/>
              </a:solidFill>
            </a:endParaRPr>
          </a:p>
          <a:p>
            <a:pPr indent="-317500" lvl="0" marL="457200" rtl="0" algn="l">
              <a:spcBef>
                <a:spcPts val="0"/>
              </a:spcBef>
              <a:spcAft>
                <a:spcPts val="0"/>
              </a:spcAft>
              <a:buClr>
                <a:srgbClr val="FF0000"/>
              </a:buClr>
              <a:buSzPts val="1400"/>
              <a:buChar char="-"/>
            </a:pPr>
            <a:r>
              <a:rPr lang="en">
                <a:solidFill>
                  <a:srgbClr val="FF0000"/>
                </a:solidFill>
              </a:rPr>
              <a:t>Prediction of trees tend to have a high variance.</a:t>
            </a:r>
            <a:endParaRPr>
              <a:solidFill>
                <a:srgbClr val="FF0000"/>
              </a:solidFill>
            </a:endParaRPr>
          </a:p>
        </p:txBody>
      </p:sp>
      <p:sp>
        <p:nvSpPr>
          <p:cNvPr id="340" name="Google Shape;340;p60"/>
          <p:cNvSpPr txBox="1"/>
          <p:nvPr>
            <p:ph idx="2" type="body"/>
          </p:nvPr>
        </p:nvSpPr>
        <p:spPr>
          <a:xfrm>
            <a:off x="311700" y="2801275"/>
            <a:ext cx="557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a:p>
            <a:pPr indent="-317500" lvl="0" marL="457200" rtl="0" algn="l">
              <a:spcBef>
                <a:spcPts val="1600"/>
              </a:spcBef>
              <a:spcAft>
                <a:spcPts val="0"/>
              </a:spcAft>
              <a:buClr>
                <a:srgbClr val="73B900"/>
              </a:buClr>
              <a:buSzPts val="1400"/>
              <a:buChar char="+"/>
            </a:pPr>
            <a:r>
              <a:rPr lang="en">
                <a:solidFill>
                  <a:srgbClr val="73B900"/>
                </a:solidFill>
              </a:rPr>
              <a:t>RF as smaller prediction variance and therefore usually a better general performance.</a:t>
            </a:r>
            <a:endParaRPr>
              <a:solidFill>
                <a:srgbClr val="73B900"/>
              </a:solidFill>
            </a:endParaRPr>
          </a:p>
          <a:p>
            <a:pPr indent="-317500" lvl="0" marL="457200" rtl="0" algn="l">
              <a:spcBef>
                <a:spcPts val="0"/>
              </a:spcBef>
              <a:spcAft>
                <a:spcPts val="0"/>
              </a:spcAft>
              <a:buClr>
                <a:srgbClr val="73B900"/>
              </a:buClr>
              <a:buSzPts val="1400"/>
              <a:buChar char="+"/>
            </a:pPr>
            <a:r>
              <a:rPr lang="en">
                <a:solidFill>
                  <a:srgbClr val="73B900"/>
                </a:solidFill>
              </a:rPr>
              <a:t>Easy to tune parameters.</a:t>
            </a:r>
            <a:endParaRPr>
              <a:solidFill>
                <a:srgbClr val="73B900"/>
              </a:solidFill>
            </a:endParaRPr>
          </a:p>
          <a:p>
            <a:pPr indent="-317500" lvl="0" marL="457200" rtl="0" algn="l">
              <a:spcBef>
                <a:spcPts val="0"/>
              </a:spcBef>
              <a:spcAft>
                <a:spcPts val="0"/>
              </a:spcAft>
              <a:buClr>
                <a:srgbClr val="FF0000"/>
              </a:buClr>
              <a:buSzPts val="1400"/>
              <a:buChar char="-"/>
            </a:pPr>
            <a:r>
              <a:rPr lang="en">
                <a:solidFill>
                  <a:srgbClr val="FF0000"/>
                </a:solidFill>
              </a:rPr>
              <a:t>Rather slow.</a:t>
            </a:r>
            <a:endParaRPr>
              <a:solidFill>
                <a:srgbClr val="FF0000"/>
              </a:solidFill>
            </a:endParaRPr>
          </a:p>
          <a:p>
            <a:pPr indent="-317500" lvl="0" marL="457200" rtl="0" algn="l">
              <a:spcBef>
                <a:spcPts val="0"/>
              </a:spcBef>
              <a:spcAft>
                <a:spcPts val="0"/>
              </a:spcAft>
              <a:buClr>
                <a:srgbClr val="FF0000"/>
              </a:buClr>
              <a:buSzPts val="1400"/>
              <a:buChar char="-"/>
            </a:pPr>
            <a:r>
              <a:rPr lang="en">
                <a:solidFill>
                  <a:srgbClr val="FF0000"/>
                </a:solidFill>
              </a:rPr>
              <a:t>“Black box”: rather hard to get insights into decision rules.</a:t>
            </a:r>
            <a:endParaRPr>
              <a:solidFill>
                <a:srgbClr val="FF0000"/>
              </a:solidFill>
            </a:endParaRPr>
          </a:p>
        </p:txBody>
      </p:sp>
      <p:pic>
        <p:nvPicPr>
          <p:cNvPr id="341" name="Google Shape;341;p60"/>
          <p:cNvPicPr preferRelativeResize="0"/>
          <p:nvPr/>
        </p:nvPicPr>
        <p:blipFill>
          <a:blip r:embed="rId3">
            <a:alphaModFix/>
          </a:blip>
          <a:stretch>
            <a:fillRect/>
          </a:stretch>
        </p:blipFill>
        <p:spPr>
          <a:xfrm>
            <a:off x="6081300" y="2603250"/>
            <a:ext cx="2952899" cy="2497697"/>
          </a:xfrm>
          <a:prstGeom prst="rect">
            <a:avLst/>
          </a:prstGeom>
          <a:noFill/>
          <a:ln>
            <a:noFill/>
          </a:ln>
        </p:spPr>
      </p:pic>
      <p:pic>
        <p:nvPicPr>
          <p:cNvPr id="342" name="Google Shape;342;p60"/>
          <p:cNvPicPr preferRelativeResize="0"/>
          <p:nvPr/>
        </p:nvPicPr>
        <p:blipFill>
          <a:blip r:embed="rId4">
            <a:alphaModFix/>
          </a:blip>
          <a:stretch>
            <a:fillRect/>
          </a:stretch>
        </p:blipFill>
        <p:spPr>
          <a:xfrm>
            <a:off x="4937700" y="320237"/>
            <a:ext cx="1324920" cy="1017424"/>
          </a:xfrm>
          <a:prstGeom prst="rect">
            <a:avLst/>
          </a:prstGeom>
          <a:noFill/>
          <a:ln>
            <a:noFill/>
          </a:ln>
        </p:spPr>
      </p:pic>
      <p:pic>
        <p:nvPicPr>
          <p:cNvPr id="343" name="Google Shape;343;p60"/>
          <p:cNvPicPr preferRelativeResize="0"/>
          <p:nvPr/>
        </p:nvPicPr>
        <p:blipFill>
          <a:blip r:embed="rId5">
            <a:alphaModFix/>
          </a:blip>
          <a:stretch>
            <a:fillRect/>
          </a:stretch>
        </p:blipFill>
        <p:spPr>
          <a:xfrm>
            <a:off x="6372791" y="1017726"/>
            <a:ext cx="1355060" cy="1017424"/>
          </a:xfrm>
          <a:prstGeom prst="rect">
            <a:avLst/>
          </a:prstGeom>
          <a:noFill/>
          <a:ln>
            <a:noFill/>
          </a:ln>
        </p:spPr>
      </p:pic>
      <p:pic>
        <p:nvPicPr>
          <p:cNvPr id="344" name="Google Shape;344;p60"/>
          <p:cNvPicPr preferRelativeResize="0"/>
          <p:nvPr/>
        </p:nvPicPr>
        <p:blipFill>
          <a:blip r:embed="rId6">
            <a:alphaModFix/>
          </a:blip>
          <a:stretch>
            <a:fillRect/>
          </a:stretch>
        </p:blipFill>
        <p:spPr>
          <a:xfrm>
            <a:off x="7838030" y="1594866"/>
            <a:ext cx="1324920" cy="10083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747A"/>
      </a:accent1>
      <a:accent2>
        <a:srgbClr val="61BF1A"/>
      </a:accent2>
      <a:accent3>
        <a:srgbClr val="0D5C91"/>
      </a:accent3>
      <a:accent4>
        <a:srgbClr val="E98300"/>
      </a:accent4>
      <a:accent5>
        <a:srgbClr val="F7D117"/>
      </a:accent5>
      <a:accent6>
        <a:srgbClr val="D42E12"/>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